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7"/>
  </p:notesMasterIdLst>
  <p:sldIdLst>
    <p:sldId id="257" r:id="rId5"/>
    <p:sldId id="258" r:id="rId6"/>
    <p:sldId id="259" r:id="rId7"/>
    <p:sldId id="274" r:id="rId8"/>
    <p:sldId id="273" r:id="rId9"/>
    <p:sldId id="280" r:id="rId10"/>
    <p:sldId id="276" r:id="rId11"/>
    <p:sldId id="281" r:id="rId12"/>
    <p:sldId id="269" r:id="rId13"/>
    <p:sldId id="270" r:id="rId14"/>
    <p:sldId id="291" r:id="rId15"/>
    <p:sldId id="292" r:id="rId16"/>
    <p:sldId id="293" r:id="rId17"/>
    <p:sldId id="294" r:id="rId18"/>
    <p:sldId id="295" r:id="rId19"/>
    <p:sldId id="285" r:id="rId20"/>
    <p:sldId id="297" r:id="rId21"/>
    <p:sldId id="296" r:id="rId22"/>
    <p:sldId id="279" r:id="rId23"/>
    <p:sldId id="282" r:id="rId24"/>
    <p:sldId id="284" r:id="rId25"/>
    <p:sldId id="286" r:id="rId26"/>
    <p:sldId id="289" r:id="rId27"/>
    <p:sldId id="290" r:id="rId28"/>
    <p:sldId id="288" r:id="rId29"/>
    <p:sldId id="298" r:id="rId30"/>
    <p:sldId id="301" r:id="rId31"/>
    <p:sldId id="307" r:id="rId32"/>
    <p:sldId id="304" r:id="rId33"/>
    <p:sldId id="305" r:id="rId34"/>
    <p:sldId id="299" r:id="rId35"/>
    <p:sldId id="300" r:id="rId36"/>
    <p:sldId id="310" r:id="rId37"/>
    <p:sldId id="311" r:id="rId38"/>
    <p:sldId id="303" r:id="rId39"/>
    <p:sldId id="308" r:id="rId40"/>
    <p:sldId id="309" r:id="rId41"/>
    <p:sldId id="315" r:id="rId42"/>
    <p:sldId id="316" r:id="rId43"/>
    <p:sldId id="312" r:id="rId44"/>
    <p:sldId id="317" r:id="rId45"/>
    <p:sldId id="313" r:id="rId46"/>
    <p:sldId id="319" r:id="rId47"/>
    <p:sldId id="318" r:id="rId48"/>
    <p:sldId id="320" r:id="rId49"/>
    <p:sldId id="321" r:id="rId50"/>
    <p:sldId id="322" r:id="rId51"/>
    <p:sldId id="323" r:id="rId52"/>
    <p:sldId id="326" r:id="rId53"/>
    <p:sldId id="324" r:id="rId54"/>
    <p:sldId id="325" r:id="rId55"/>
    <p:sldId id="327" r:id="rId5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806"/>
    <a:srgbClr val="A20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CDC"/>
          </a:solidFill>
        </a:fill>
      </a:tcStyle>
    </a:wholeTbl>
    <a:band2H>
      <a:tcTxStyle/>
      <a:tcStyle>
        <a:tcBdr/>
        <a:fill>
          <a:solidFill>
            <a:schemeClr val="accent6">
              <a:lumOff val="63215"/>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66" autoAdjust="0"/>
    <p:restoredTop sz="94728"/>
  </p:normalViewPr>
  <p:slideViewPr>
    <p:cSldViewPr snapToGrid="0">
      <p:cViewPr varScale="1">
        <p:scale>
          <a:sx n="101" d="100"/>
          <a:sy n="101" d="100"/>
        </p:scale>
        <p:origin x="6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1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1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03"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104" name="Picture 8" descr="Picture 8"/>
          <p:cNvPicPr>
            <a:picLocks noChangeAspect="1"/>
          </p:cNvPicPr>
          <p:nvPr/>
        </p:nvPicPr>
        <p:blipFill>
          <a:blip r:embed="rId2"/>
          <a:stretch>
            <a:fillRect/>
          </a:stretch>
        </p:blipFill>
        <p:spPr>
          <a:xfrm>
            <a:off x="684415" y="494607"/>
            <a:ext cx="6400802" cy="927101"/>
          </a:xfrm>
          <a:prstGeom prst="rect">
            <a:avLst/>
          </a:prstGeom>
          <a:ln w="12700">
            <a:miter lim="400000"/>
          </a:ln>
        </p:spPr>
      </p:pic>
      <p:sp>
        <p:nvSpPr>
          <p:cNvPr id="105" name="TextBox 1"/>
          <p:cNvSpPr txBox="1"/>
          <p:nvPr/>
        </p:nvSpPr>
        <p:spPr>
          <a:xfrm>
            <a:off x="995287" y="1641730"/>
            <a:ext cx="6044210" cy="634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b="1"/>
            </a:lvl1pPr>
          </a:lstStyle>
          <a:p>
            <a:r>
              <a:t>AutoDrive Challenge II</a:t>
            </a:r>
          </a:p>
        </p:txBody>
      </p:sp>
      <p:pic>
        <p:nvPicPr>
          <p:cNvPr id="106" name="Picture 2" descr="Picture 2"/>
          <p:cNvPicPr>
            <a:picLocks noChangeAspect="1"/>
          </p:cNvPicPr>
          <p:nvPr/>
        </p:nvPicPr>
        <p:blipFill>
          <a:blip r:embed="rId3"/>
          <a:stretch>
            <a:fillRect/>
          </a:stretch>
        </p:blipFill>
        <p:spPr>
          <a:xfrm>
            <a:off x="7930343" y="513699"/>
            <a:ext cx="3951562" cy="1827373"/>
          </a:xfrm>
          <a:prstGeom prst="rect">
            <a:avLst/>
          </a:prstGeom>
          <a:ln w="12700">
            <a:miter lim="400000"/>
          </a:ln>
        </p:spPr>
      </p:pic>
      <p:sp>
        <p:nvSpPr>
          <p:cNvPr id="107" name="Slide Number"/>
          <p:cNvSpPr txBox="1">
            <a:spLocks noGrp="1"/>
          </p:cNvSpPr>
          <p:nvPr>
            <p:ph type="sldNum" sz="quarter" idx="2"/>
          </p:nvPr>
        </p:nvSpPr>
        <p:spPr>
          <a:xfrm>
            <a:off x="8478978" y="6232199"/>
            <a:ext cx="258623" cy="248303"/>
          </a:xfrm>
          <a:prstGeom prst="rect">
            <a:avLst/>
          </a:prstGeom>
        </p:spPr>
        <p:txBody>
          <a:bodyPr anchor="ctr"/>
          <a:lstStyle>
            <a:lvl1pPr algn="r">
              <a:defRPr sz="12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15"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16"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17" name="Title Text"/>
          <p:cNvSpPr txBox="1">
            <a:spLocks noGrp="1"/>
          </p:cNvSpPr>
          <p:nvPr>
            <p:ph type="title"/>
          </p:nvPr>
        </p:nvSpPr>
        <p:spPr>
          <a:xfrm>
            <a:off x="1524000" y="1122362"/>
            <a:ext cx="9144000" cy="2387601"/>
          </a:xfrm>
          <a:prstGeom prst="rect">
            <a:avLst/>
          </a:prstGeom>
        </p:spPr>
        <p:txBody>
          <a:bodyPr anchor="b"/>
          <a:lstStyle>
            <a:lvl1pPr algn="ct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1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defTabSz="914400">
              <a:lnSpc>
                <a:spcPct val="90000"/>
              </a:lnSpc>
              <a:defRPr sz="2400">
                <a:solidFill>
                  <a:srgbClr val="FFFFFF"/>
                </a:solidFill>
                <a:latin typeface="+mn-lt"/>
                <a:ea typeface="+mn-ea"/>
                <a:cs typeface="+mn-cs"/>
                <a:sym typeface="Calibri"/>
              </a:defRPr>
            </a:lvl1pPr>
            <a:lvl2pPr algn="ctr" defTabSz="914400">
              <a:lnSpc>
                <a:spcPct val="90000"/>
              </a:lnSpc>
              <a:defRPr sz="2400">
                <a:solidFill>
                  <a:srgbClr val="FFFFFF"/>
                </a:solidFill>
                <a:latin typeface="+mn-lt"/>
                <a:ea typeface="+mn-ea"/>
                <a:cs typeface="+mn-cs"/>
                <a:sym typeface="Calibri"/>
              </a:defRPr>
            </a:lvl2pPr>
            <a:lvl3pPr marL="0" indent="0" algn="ctr" defTabSz="914400">
              <a:lnSpc>
                <a:spcPct val="90000"/>
              </a:lnSpc>
              <a:buSzTx/>
              <a:buNone/>
              <a:defRPr sz="2400">
                <a:solidFill>
                  <a:srgbClr val="FFFFFF"/>
                </a:solidFill>
                <a:latin typeface="+mn-lt"/>
                <a:ea typeface="+mn-ea"/>
                <a:cs typeface="+mn-cs"/>
                <a:sym typeface="Calibri"/>
              </a:defRPr>
            </a:lvl3pPr>
            <a:lvl4pPr algn="ctr" defTabSz="914400">
              <a:lnSpc>
                <a:spcPct val="90000"/>
              </a:lnSpc>
              <a:defRPr sz="2400">
                <a:solidFill>
                  <a:srgbClr val="FFFFFF"/>
                </a:solidFill>
                <a:latin typeface="+mn-lt"/>
                <a:ea typeface="+mn-ea"/>
                <a:cs typeface="+mn-cs"/>
                <a:sym typeface="Calibri"/>
              </a:defRPr>
            </a:lvl4pPr>
            <a:lvl5pPr algn="ctr" defTabSz="914400">
              <a:lnSpc>
                <a:spcPct val="90000"/>
              </a:lnSpc>
              <a:defRPr sz="2400">
                <a:solidFill>
                  <a:srgbClr val="FFFFF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27"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28"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29" name="Body Level One…"/>
          <p:cNvSpPr txBox="1">
            <a:spLocks noGrp="1"/>
          </p:cNvSpPr>
          <p:nvPr>
            <p:ph type="body" idx="1"/>
          </p:nvPr>
        </p:nvSpPr>
        <p:spPr>
          <a:xfrm>
            <a:off x="838200" y="1108075"/>
            <a:ext cx="10515600" cy="50688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7"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38"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39" name="Rectangle 6"/>
          <p:cNvSpPr/>
          <p:nvPr/>
        </p:nvSpPr>
        <p:spPr>
          <a:xfrm>
            <a:off x="0" y="910167"/>
            <a:ext cx="12192000" cy="5947836"/>
          </a:xfrm>
          <a:prstGeom prst="rect">
            <a:avLst/>
          </a:prstGeom>
          <a:solidFill>
            <a:srgbClr val="B70F20"/>
          </a:solidFill>
          <a:ln w="12700">
            <a:miter lim="400000"/>
          </a:ln>
        </p:spPr>
        <p:txBody>
          <a:bodyPr lIns="45718" tIns="45718" rIns="45718" bIns="45718" anchor="ctr"/>
          <a:lstStyle/>
          <a:p>
            <a:pPr algn="ctr">
              <a:defRPr>
                <a:solidFill>
                  <a:srgbClr val="BB0000"/>
                </a:solidFill>
              </a:defRPr>
            </a:pPr>
            <a:endParaRPr/>
          </a:p>
        </p:txBody>
      </p:sp>
      <p:sp>
        <p:nvSpPr>
          <p:cNvPr id="140" name="Title Text"/>
          <p:cNvSpPr txBox="1">
            <a:spLocks noGrp="1"/>
          </p:cNvSpPr>
          <p:nvPr>
            <p:ph type="title"/>
          </p:nvPr>
        </p:nvSpPr>
        <p:spPr>
          <a:xfrm>
            <a:off x="831850" y="1004887"/>
            <a:ext cx="10515600" cy="2852739"/>
          </a:xfrm>
          <a:prstGeom prst="rect">
            <a:avLst/>
          </a:prstGeom>
        </p:spPr>
        <p:txBody>
          <a:bodyPr anchor="b"/>
          <a:lstStyle>
            <a:lvl1pPr defTabSz="914400">
              <a:lnSpc>
                <a:spcPct val="90000"/>
              </a:lnSpc>
              <a:defRPr sz="6000">
                <a:solidFill>
                  <a:srgbClr val="FFFFFF"/>
                </a:solidFill>
                <a:latin typeface="Calibri Light"/>
                <a:ea typeface="Calibri Light"/>
                <a:cs typeface="Calibri Light"/>
                <a:sym typeface="Calibri Light"/>
              </a:defRPr>
            </a:lvl1pPr>
          </a:lstStyle>
          <a:p>
            <a:r>
              <a:t>Title Text</a:t>
            </a:r>
          </a:p>
        </p:txBody>
      </p:sp>
      <p:sp>
        <p:nvSpPr>
          <p:cNvPr id="141" name="Body Level One…"/>
          <p:cNvSpPr txBox="1">
            <a:spLocks noGrp="1"/>
          </p:cNvSpPr>
          <p:nvPr>
            <p:ph type="body" sz="quarter" idx="1"/>
          </p:nvPr>
        </p:nvSpPr>
        <p:spPr>
          <a:xfrm>
            <a:off x="831850" y="3884612"/>
            <a:ext cx="10515600" cy="1500189"/>
          </a:xfrm>
          <a:prstGeom prst="rect">
            <a:avLst/>
          </a:prstGeom>
          <a:ln w="12700">
            <a:noFill/>
            <a:miter lim="400000"/>
          </a:ln>
        </p:spPr>
        <p:txBody>
          <a:bodyPr/>
          <a:lstStyle>
            <a:lvl1pPr defTabSz="914400">
              <a:lnSpc>
                <a:spcPct val="90000"/>
              </a:lnSpc>
              <a:defRPr sz="2400">
                <a:solidFill>
                  <a:srgbClr val="888888"/>
                </a:solidFill>
                <a:latin typeface="+mn-lt"/>
                <a:ea typeface="+mn-ea"/>
                <a:cs typeface="+mn-cs"/>
                <a:sym typeface="Calibri"/>
              </a:defRPr>
            </a:lvl1pPr>
            <a:lvl2pPr defTabSz="914400">
              <a:lnSpc>
                <a:spcPct val="90000"/>
              </a:lnSpc>
              <a:defRPr sz="2400">
                <a:solidFill>
                  <a:srgbClr val="888888"/>
                </a:solidFill>
                <a:latin typeface="+mn-lt"/>
                <a:ea typeface="+mn-ea"/>
                <a:cs typeface="+mn-cs"/>
                <a:sym typeface="Calibri"/>
              </a:defRPr>
            </a:lvl2pPr>
            <a:lvl3pPr marL="0" indent="0" defTabSz="914400">
              <a:lnSpc>
                <a:spcPct val="90000"/>
              </a:lnSpc>
              <a:buSzTx/>
              <a:buNone/>
              <a:defRPr sz="2400">
                <a:solidFill>
                  <a:srgbClr val="888888"/>
                </a:solidFill>
                <a:latin typeface="+mn-lt"/>
                <a:ea typeface="+mn-ea"/>
                <a:cs typeface="+mn-cs"/>
                <a:sym typeface="Calibri"/>
              </a:defRPr>
            </a:lvl3pPr>
            <a:lvl4pPr defTabSz="914400">
              <a:lnSpc>
                <a:spcPct val="90000"/>
              </a:lnSpc>
              <a:defRPr sz="2400">
                <a:solidFill>
                  <a:srgbClr val="888888"/>
                </a:solidFill>
                <a:latin typeface="+mn-lt"/>
                <a:ea typeface="+mn-ea"/>
                <a:cs typeface="+mn-cs"/>
                <a:sym typeface="Calibri"/>
              </a:defRPr>
            </a:lvl4pPr>
            <a:lvl5pPr defTabSz="914400">
              <a:lnSpc>
                <a:spcPct val="90000"/>
              </a:lnSpc>
              <a:defRPr sz="24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50"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51"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52" name="Body Level One…"/>
          <p:cNvSpPr txBox="1">
            <a:spLocks noGrp="1"/>
          </p:cNvSpPr>
          <p:nvPr>
            <p:ph type="body" sz="half" idx="1"/>
          </p:nvPr>
        </p:nvSpPr>
        <p:spPr>
          <a:xfrm>
            <a:off x="838200" y="1133475"/>
            <a:ext cx="5181600" cy="5043488"/>
          </a:xfrm>
          <a:prstGeom prst="rect">
            <a:avLst/>
          </a:prstGeom>
          <a:ln w="12700">
            <a:noFill/>
            <a:miter lim="400000"/>
          </a:ln>
        </p:spPr>
        <p:txBody>
          <a:bodyPr/>
          <a:lstStyle>
            <a:lvl1pPr marL="228600" indent="-228600" defTabSz="914400">
              <a:lnSpc>
                <a:spcPct val="90000"/>
              </a:lnSpc>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buSzPct val="100000"/>
              <a:buFont typeface="Arial"/>
              <a:buChar char="•"/>
              <a:defRPr sz="2800">
                <a:solidFill>
                  <a:srgbClr val="000000"/>
                </a:solidFill>
                <a:latin typeface="+mn-lt"/>
                <a:ea typeface="+mn-ea"/>
                <a:cs typeface="+mn-cs"/>
                <a:sym typeface="Calibri"/>
              </a:defRPr>
            </a:lvl2pPr>
            <a:lvl3pPr marL="1234438" indent="-320038" defTabSz="914400">
              <a:lnSpc>
                <a:spcPct val="90000"/>
              </a:lnSpc>
              <a:buFont typeface="Arial"/>
              <a:defRPr sz="2800">
                <a:solidFill>
                  <a:srgbClr val="000000"/>
                </a:solidFill>
                <a:latin typeface="+mn-lt"/>
                <a:ea typeface="+mn-ea"/>
                <a:cs typeface="+mn-cs"/>
                <a:sym typeface="Calibri"/>
              </a:defRPr>
            </a:lvl3pPr>
            <a:lvl4pPr marL="1727200" indent="-355600" defTabSz="914400">
              <a:lnSpc>
                <a:spcPct val="90000"/>
              </a:lnSpc>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buSzPct val="100000"/>
              <a:buFont typeface="Arial"/>
              <a:buChar char="•"/>
              <a:defRPr sz="2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60"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61"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62" name="Title Text"/>
          <p:cNvSpPr txBox="1">
            <a:spLocks noGrp="1"/>
          </p:cNvSpPr>
          <p:nvPr>
            <p:ph type="title"/>
          </p:nvPr>
        </p:nvSpPr>
        <p:spPr>
          <a:xfrm>
            <a:off x="125412" y="136525"/>
            <a:ext cx="8485189" cy="701675"/>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63" name="Body Level One…"/>
          <p:cNvSpPr txBox="1">
            <a:spLocks noGrp="1"/>
          </p:cNvSpPr>
          <p:nvPr>
            <p:ph type="body" sz="quarter" idx="1"/>
          </p:nvPr>
        </p:nvSpPr>
        <p:spPr>
          <a:xfrm>
            <a:off x="839787" y="1185862"/>
            <a:ext cx="5157790" cy="823914"/>
          </a:xfrm>
          <a:prstGeom prst="rect">
            <a:avLst/>
          </a:prstGeom>
          <a:ln w="12700">
            <a:noFill/>
            <a:miter lim="400000"/>
          </a:ln>
        </p:spPr>
        <p:txBody>
          <a:bodyPr anchor="b"/>
          <a:lstStyle>
            <a:lvl1pPr defTabSz="914400">
              <a:lnSpc>
                <a:spcPct val="90000"/>
              </a:lnSpc>
              <a:defRPr sz="2400" b="1">
                <a:solidFill>
                  <a:srgbClr val="000000"/>
                </a:solidFill>
                <a:latin typeface="+mn-lt"/>
                <a:ea typeface="+mn-ea"/>
                <a:cs typeface="+mn-cs"/>
                <a:sym typeface="Calibri"/>
              </a:defRPr>
            </a:lvl1pPr>
            <a:lvl2pPr defTabSz="914400">
              <a:lnSpc>
                <a:spcPct val="90000"/>
              </a:lnSpc>
              <a:defRPr sz="2400" b="1">
                <a:solidFill>
                  <a:srgbClr val="000000"/>
                </a:solidFill>
                <a:latin typeface="+mn-lt"/>
                <a:ea typeface="+mn-ea"/>
                <a:cs typeface="+mn-cs"/>
                <a:sym typeface="Calibri"/>
              </a:defRPr>
            </a:lvl2pPr>
            <a:lvl3pPr marL="0" indent="0" defTabSz="914400">
              <a:lnSpc>
                <a:spcPct val="90000"/>
              </a:lnSpc>
              <a:buSzTx/>
              <a:buNone/>
              <a:defRPr sz="2400" b="1">
                <a:solidFill>
                  <a:srgbClr val="000000"/>
                </a:solidFill>
                <a:latin typeface="+mn-lt"/>
                <a:ea typeface="+mn-ea"/>
                <a:cs typeface="+mn-cs"/>
                <a:sym typeface="Calibri"/>
              </a:defRPr>
            </a:lvl3pPr>
            <a:lvl4pPr defTabSz="914400">
              <a:lnSpc>
                <a:spcPct val="90000"/>
              </a:lnSpc>
              <a:defRPr sz="2400" b="1">
                <a:solidFill>
                  <a:srgbClr val="000000"/>
                </a:solidFill>
                <a:latin typeface="+mn-lt"/>
                <a:ea typeface="+mn-ea"/>
                <a:cs typeface="+mn-cs"/>
                <a:sym typeface="Calibri"/>
              </a:defRPr>
            </a:lvl4pPr>
            <a:lvl5pPr defTabSz="914400">
              <a:lnSpc>
                <a:spcPct val="90000"/>
              </a:lnSpc>
              <a:defRPr sz="24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4" name="Text Placeholder 4"/>
          <p:cNvSpPr>
            <a:spLocks noGrp="1"/>
          </p:cNvSpPr>
          <p:nvPr>
            <p:ph type="body" sz="quarter" idx="21"/>
          </p:nvPr>
        </p:nvSpPr>
        <p:spPr>
          <a:xfrm>
            <a:off x="6172200" y="1185862"/>
            <a:ext cx="5183188" cy="823914"/>
          </a:xfrm>
          <a:prstGeom prst="rect">
            <a:avLst/>
          </a:prstGeom>
          <a:ln w="12700">
            <a:noFill/>
            <a:miter lim="400000"/>
          </a:ln>
        </p:spPr>
        <p:txBody>
          <a:bodyPr anchor="b"/>
          <a:lstStyle/>
          <a:p>
            <a:pPr>
              <a:defRPr>
                <a:solidFill>
                  <a:srgbClr val="000000"/>
                </a:solidFill>
                <a:latin typeface="+mn-lt"/>
                <a:ea typeface="+mn-ea"/>
                <a:cs typeface="+mn-cs"/>
                <a:sym typeface="Calibri"/>
              </a:defRPr>
            </a:pPr>
            <a:endParaRPr/>
          </a:p>
        </p:txBody>
      </p:sp>
      <p:sp>
        <p:nvSpPr>
          <p:cNvPr id="16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7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74" name="Title Text"/>
          <p:cNvSpPr txBox="1">
            <a:spLocks noGrp="1"/>
          </p:cNvSpPr>
          <p:nvPr>
            <p:ph type="title"/>
          </p:nvPr>
        </p:nvSpPr>
        <p:spPr>
          <a:xfrm>
            <a:off x="105934" y="91015"/>
            <a:ext cx="8546797" cy="728137"/>
          </a:xfrm>
          <a:prstGeom prst="rect">
            <a:avLst/>
          </a:prstGeom>
        </p:spPr>
        <p:txBody>
          <a:bodyPr anchor="ctr"/>
          <a:lstStyle>
            <a:lvl1pPr defTabSz="914400">
              <a:lnSpc>
                <a:spcPct val="90000"/>
              </a:lnSpc>
              <a:defRPr sz="4400">
                <a:solidFill>
                  <a:srgbClr val="FFFFFF"/>
                </a:solidFill>
                <a:latin typeface="Calibri Light"/>
                <a:ea typeface="Calibri Light"/>
                <a:cs typeface="Calibri Light"/>
                <a:sym typeface="Calibri Light"/>
              </a:defRPr>
            </a:lvl1pPr>
          </a:lstStyle>
          <a:p>
            <a:r>
              <a:t>Title Text</a:t>
            </a:r>
          </a:p>
        </p:txBody>
      </p:sp>
      <p:sp>
        <p:nvSpPr>
          <p:cNvPr id="175"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2"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83"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84"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91"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192"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193"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194" name="Body Level One…"/>
          <p:cNvSpPr txBox="1">
            <a:spLocks noGrp="1"/>
          </p:cNvSpPr>
          <p:nvPr>
            <p:ph type="body" sz="half" idx="1"/>
          </p:nvPr>
        </p:nvSpPr>
        <p:spPr>
          <a:xfrm>
            <a:off x="5183187" y="987425"/>
            <a:ext cx="6172202" cy="4873625"/>
          </a:xfrm>
          <a:prstGeom prst="rect">
            <a:avLst/>
          </a:prstGeom>
          <a:ln w="12700">
            <a:noFill/>
            <a:miter lim="400000"/>
          </a:ln>
        </p:spPr>
        <p:txBody>
          <a:bodyPr/>
          <a:lstStyle>
            <a:lvl1pPr marL="228600" indent="-228600" defTabSz="914400">
              <a:lnSpc>
                <a:spcPct val="90000"/>
              </a:lnSpc>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buFont typeface="Arial"/>
              <a:defRPr sz="3200">
                <a:solidFill>
                  <a:srgbClr val="000000"/>
                </a:solidFill>
                <a:latin typeface="+mn-lt"/>
                <a:ea typeface="+mn-ea"/>
                <a:cs typeface="+mn-cs"/>
                <a:sym typeface="Calibri"/>
              </a:defRPr>
            </a:lvl3pPr>
            <a:lvl4pPr marL="1737360" indent="-365760" defTabSz="914400">
              <a:lnSpc>
                <a:spcPct val="90000"/>
              </a:lnSpc>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buSzPct val="100000"/>
              <a:buFont typeface="Arial"/>
              <a:buChar char="•"/>
              <a:defRPr sz="3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5" name="Text Placeholder 3"/>
          <p:cNvSpPr>
            <a:spLocks noGrp="1"/>
          </p:cNvSpPr>
          <p:nvPr>
            <p:ph type="body" sz="quarter" idx="21"/>
          </p:nvPr>
        </p:nvSpPr>
        <p:spPr>
          <a:xfrm>
            <a:off x="839786" y="2057400"/>
            <a:ext cx="3932241" cy="3811588"/>
          </a:xfrm>
          <a:prstGeom prst="rect">
            <a:avLst/>
          </a:prstGeom>
          <a:ln w="12700">
            <a:noFill/>
            <a:miter lim="400000"/>
          </a:ln>
        </p:spPr>
        <p:txBody>
          <a:bodyPr/>
          <a:lstStyle/>
          <a:p>
            <a:pPr>
              <a:defRPr>
                <a:solidFill>
                  <a:srgbClr val="000000"/>
                </a:solidFill>
                <a:latin typeface="+mn-lt"/>
                <a:ea typeface="+mn-ea"/>
                <a:cs typeface="+mn-cs"/>
                <a:sym typeface="Calibri"/>
              </a:defRPr>
            </a:pPr>
            <a:endParaRPr/>
          </a:p>
        </p:txBody>
      </p:sp>
      <p:sp>
        <p:nvSpPr>
          <p:cNvPr id="196"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03" name="Rectangle 6"/>
          <p:cNvSpPr/>
          <p:nvPr/>
        </p:nvSpPr>
        <p:spPr>
          <a:xfrm>
            <a:off x="0" y="0"/>
            <a:ext cx="12192000" cy="910168"/>
          </a:xfrm>
          <a:prstGeom prst="rect">
            <a:avLst/>
          </a:prstGeom>
          <a:solidFill>
            <a:srgbClr val="B70F20"/>
          </a:solidFill>
          <a:ln w="12700">
            <a:miter lim="400000"/>
          </a:ln>
        </p:spPr>
        <p:txBody>
          <a:bodyPr lIns="45718" tIns="45718" rIns="45718" bIns="45718" anchor="ctr"/>
          <a:lstStyle/>
          <a:p>
            <a:pPr algn="ctr">
              <a:defRPr>
                <a:solidFill>
                  <a:srgbClr val="FFFFFF"/>
                </a:solidFill>
              </a:defRPr>
            </a:pPr>
            <a:endParaRPr/>
          </a:p>
        </p:txBody>
      </p:sp>
      <p:pic>
        <p:nvPicPr>
          <p:cNvPr id="204" name="Picture 8" descr="Picture 8"/>
          <p:cNvPicPr>
            <a:picLocks noChangeAspect="1"/>
          </p:cNvPicPr>
          <p:nvPr/>
        </p:nvPicPr>
        <p:blipFill>
          <a:blip r:embed="rId2"/>
          <a:stretch>
            <a:fillRect/>
          </a:stretch>
        </p:blipFill>
        <p:spPr>
          <a:xfrm>
            <a:off x="8796765" y="197908"/>
            <a:ext cx="3251202" cy="471424"/>
          </a:xfrm>
          <a:prstGeom prst="rect">
            <a:avLst/>
          </a:prstGeom>
          <a:ln w="12700">
            <a:miter lim="400000"/>
          </a:ln>
        </p:spPr>
      </p:pic>
      <p:sp>
        <p:nvSpPr>
          <p:cNvPr id="205" name="Title Text"/>
          <p:cNvSpPr txBox="1">
            <a:spLocks noGrp="1"/>
          </p:cNvSpPr>
          <p:nvPr>
            <p:ph type="title"/>
          </p:nvPr>
        </p:nvSpPr>
        <p:spPr>
          <a:xfrm>
            <a:off x="839787" y="987424"/>
            <a:ext cx="3932240" cy="1069976"/>
          </a:xfrm>
          <a:prstGeom prst="rect">
            <a:avLst/>
          </a:prstGeom>
        </p:spPr>
        <p:txBody>
          <a:bodyPr anchor="b"/>
          <a:lstStyle>
            <a:lvl1pPr defTabSz="914400">
              <a:lnSpc>
                <a:spcPct val="90000"/>
              </a:lnSpc>
              <a:defRPr sz="3200">
                <a:latin typeface="Calibri Light"/>
                <a:ea typeface="Calibri Light"/>
                <a:cs typeface="Calibri Light"/>
                <a:sym typeface="Calibri Light"/>
              </a:defRPr>
            </a:lvl1pPr>
          </a:lstStyle>
          <a:p>
            <a:r>
              <a:t>Title Text</a:t>
            </a:r>
          </a:p>
        </p:txBody>
      </p:sp>
      <p:sp>
        <p:nvSpPr>
          <p:cNvPr id="206" name="Picture Placeholder 2"/>
          <p:cNvSpPr>
            <a:spLocks noGrp="1"/>
          </p:cNvSpPr>
          <p:nvPr>
            <p:ph type="pic" sz="half" idx="21"/>
          </p:nvPr>
        </p:nvSpPr>
        <p:spPr>
          <a:xfrm>
            <a:off x="5183187" y="987425"/>
            <a:ext cx="6172202" cy="4873625"/>
          </a:xfrm>
          <a:prstGeom prst="rect">
            <a:avLst/>
          </a:prstGeom>
          <a:ln w="12700">
            <a:noFill/>
            <a:miter lim="400000"/>
          </a:ln>
        </p:spPr>
        <p:txBody>
          <a:bodyPr lIns="91439" tIns="45719" rIns="91439" bIns="45719">
            <a:noAutofit/>
          </a:bodyPr>
          <a:lstStyle/>
          <a:p>
            <a:endParaRPr/>
          </a:p>
        </p:txBody>
      </p:sp>
      <p:sp>
        <p:nvSpPr>
          <p:cNvPr id="207" name="Body Level One…"/>
          <p:cNvSpPr txBox="1">
            <a:spLocks noGrp="1"/>
          </p:cNvSpPr>
          <p:nvPr>
            <p:ph type="body" sz="quarter" idx="1"/>
          </p:nvPr>
        </p:nvSpPr>
        <p:spPr>
          <a:xfrm>
            <a:off x="839787" y="2057400"/>
            <a:ext cx="3932240" cy="3811588"/>
          </a:xfrm>
          <a:prstGeom prst="rect">
            <a:avLst/>
          </a:prstGeom>
          <a:ln w="12700">
            <a:noFill/>
            <a:miter lim="400000"/>
          </a:ln>
        </p:spPr>
        <p:txBody>
          <a:bodyPr/>
          <a:lstStyle>
            <a:lvl1pPr defTabSz="914400">
              <a:lnSpc>
                <a:spcPct val="90000"/>
              </a:lnSpc>
              <a:defRPr sz="1600">
                <a:solidFill>
                  <a:srgbClr val="000000"/>
                </a:solidFill>
                <a:latin typeface="+mn-lt"/>
                <a:ea typeface="+mn-ea"/>
                <a:cs typeface="+mn-cs"/>
                <a:sym typeface="Calibri"/>
              </a:defRPr>
            </a:lvl1pPr>
            <a:lvl2pPr defTabSz="914400">
              <a:lnSpc>
                <a:spcPct val="90000"/>
              </a:lnSpc>
              <a:defRPr sz="1600">
                <a:solidFill>
                  <a:srgbClr val="000000"/>
                </a:solidFill>
                <a:latin typeface="+mn-lt"/>
                <a:ea typeface="+mn-ea"/>
                <a:cs typeface="+mn-cs"/>
                <a:sym typeface="Calibri"/>
              </a:defRPr>
            </a:lvl2pPr>
            <a:lvl3pPr marL="0" indent="0" defTabSz="914400">
              <a:lnSpc>
                <a:spcPct val="90000"/>
              </a:lnSpc>
              <a:buSzTx/>
              <a:buNone/>
              <a:defRPr sz="1600">
                <a:solidFill>
                  <a:srgbClr val="000000"/>
                </a:solidFill>
                <a:latin typeface="+mn-lt"/>
                <a:ea typeface="+mn-ea"/>
                <a:cs typeface="+mn-cs"/>
                <a:sym typeface="Calibri"/>
              </a:defRPr>
            </a:lvl3pPr>
            <a:lvl4pPr defTabSz="914400">
              <a:lnSpc>
                <a:spcPct val="90000"/>
              </a:lnSpc>
              <a:defRPr sz="1600">
                <a:solidFill>
                  <a:srgbClr val="000000"/>
                </a:solidFill>
                <a:latin typeface="+mn-lt"/>
                <a:ea typeface="+mn-ea"/>
                <a:cs typeface="+mn-cs"/>
                <a:sym typeface="Calibri"/>
              </a:defRPr>
            </a:lvl4pPr>
            <a:lvl5pPr defTabSz="914400">
              <a:lnSpc>
                <a:spcPct val="90000"/>
              </a:lnSpc>
              <a:defRPr sz="16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11095178" y="6414761"/>
            <a:ext cx="258623" cy="248303"/>
          </a:xfrm>
          <a:prstGeom prst="rect">
            <a:avLst/>
          </a:prstGeom>
        </p:spPr>
        <p:txBody>
          <a:bodyPr anchor="ct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Rectangle 6"/>
          <p:cNvSpPr/>
          <p:nvPr/>
        </p:nvSpPr>
        <p:spPr>
          <a:xfrm>
            <a:off x="0" y="2973918"/>
            <a:ext cx="12192000" cy="2963335"/>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sz="2400">
                <a:solidFill>
                  <a:srgbClr val="FFFFFF"/>
                </a:solidFill>
              </a:defRPr>
            </a:pPr>
            <a:endParaRPr/>
          </a:p>
        </p:txBody>
      </p:sp>
      <p:pic>
        <p:nvPicPr>
          <p:cNvPr id="25" name="Picture 8" descr="Picture 8"/>
          <p:cNvPicPr>
            <a:picLocks noChangeAspect="1"/>
          </p:cNvPicPr>
          <p:nvPr/>
        </p:nvPicPr>
        <p:blipFill>
          <a:blip r:embed="rId2"/>
          <a:stretch>
            <a:fillRect/>
          </a:stretch>
        </p:blipFill>
        <p:spPr>
          <a:xfrm>
            <a:off x="2893484" y="1600200"/>
            <a:ext cx="6400802" cy="927101"/>
          </a:xfrm>
          <a:prstGeom prst="rect">
            <a:avLst/>
          </a:prstGeom>
          <a:ln w="12700">
            <a:miter lim="400000"/>
          </a:ln>
        </p:spPr>
      </p:pic>
      <p:sp>
        <p:nvSpPr>
          <p:cNvPr id="26" name="TextBox 1"/>
          <p:cNvSpPr txBox="1"/>
          <p:nvPr/>
        </p:nvSpPr>
        <p:spPr>
          <a:xfrm>
            <a:off x="3071779" y="3271026"/>
            <a:ext cx="6044210" cy="63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200">
                <a:solidFill>
                  <a:srgbClr val="FFFFFF"/>
                </a:solidFill>
              </a:defRPr>
            </a:lvl1pPr>
          </a:lstStyle>
          <a:p>
            <a:r>
              <a:t>AutoDrive Challenge II</a:t>
            </a:r>
          </a:p>
        </p:txBody>
      </p:sp>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mn-lt"/>
                <a:ea typeface="+mn-ea"/>
                <a:cs typeface="+mn-cs"/>
                <a:sym typeface="Calibri"/>
              </a:defRPr>
            </a:lvl1pPr>
          </a:lstStyle>
          <a:p>
            <a:r>
              <a:t>Title Text</a:t>
            </a:r>
          </a:p>
        </p:txBody>
      </p:sp>
      <p:sp>
        <p:nvSpPr>
          <p:cNvPr id="28" name="Body Level One…"/>
          <p:cNvSpPr txBox="1">
            <a:spLocks noGrp="1"/>
          </p:cNvSpPr>
          <p:nvPr>
            <p:ph type="body" sz="quarter" idx="1"/>
          </p:nvPr>
        </p:nvSpPr>
        <p:spPr>
          <a:xfrm>
            <a:off x="1524000" y="3602037"/>
            <a:ext cx="9144000" cy="1655764"/>
          </a:xfrm>
          <a:prstGeom prst="rect">
            <a:avLst/>
          </a:prstGeom>
          <a:ln w="12700">
            <a:noFill/>
            <a:miter lim="400000"/>
          </a:ln>
        </p:spPr>
        <p:txBody>
          <a:bodyPr/>
          <a:lstStyle>
            <a:lvl1pPr algn="ctr">
              <a:spcBef>
                <a:spcPts val="500"/>
              </a:spcBef>
              <a:defRPr sz="2400">
                <a:solidFill>
                  <a:srgbClr val="000000"/>
                </a:solidFill>
                <a:latin typeface="+mn-lt"/>
                <a:ea typeface="+mn-ea"/>
                <a:cs typeface="+mn-cs"/>
                <a:sym typeface="Calibri"/>
              </a:defRPr>
            </a:lvl1pPr>
            <a:lvl2pPr algn="ctr">
              <a:spcBef>
                <a:spcPts val="500"/>
              </a:spcBef>
              <a:defRPr sz="2400">
                <a:solidFill>
                  <a:srgbClr val="000000"/>
                </a:solidFill>
                <a:latin typeface="+mn-lt"/>
                <a:ea typeface="+mn-ea"/>
                <a:cs typeface="+mn-cs"/>
                <a:sym typeface="Calibri"/>
              </a:defRPr>
            </a:lvl2pPr>
            <a:lvl3pPr marL="0" indent="0" algn="ctr">
              <a:spcBef>
                <a:spcPts val="500"/>
              </a:spcBef>
              <a:buSzTx/>
              <a:buNone/>
              <a:defRPr sz="2400">
                <a:solidFill>
                  <a:srgbClr val="000000"/>
                </a:solidFill>
                <a:latin typeface="+mn-lt"/>
                <a:ea typeface="+mn-ea"/>
                <a:cs typeface="+mn-cs"/>
                <a:sym typeface="Calibri"/>
              </a:defRPr>
            </a:lvl3pPr>
            <a:lvl4pPr algn="ctr">
              <a:spcBef>
                <a:spcPts val="500"/>
              </a:spcBef>
              <a:defRPr sz="2400">
                <a:solidFill>
                  <a:srgbClr val="000000"/>
                </a:solidFill>
                <a:latin typeface="+mn-lt"/>
                <a:ea typeface="+mn-ea"/>
                <a:cs typeface="+mn-cs"/>
                <a:sym typeface="Calibri"/>
              </a:defRPr>
            </a:lvl4pPr>
            <a:lvl5pPr algn="ctr">
              <a:spcBef>
                <a:spcPts val="500"/>
              </a:spcBef>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0" y="0"/>
            <a:ext cx="335864" cy="333086"/>
          </a:xfrm>
          <a:prstGeom prst="rect">
            <a:avLst/>
          </a:prstGeom>
        </p:spPr>
        <p:txBody>
          <a:bodyPr/>
          <a:lstStyle>
            <a:lvl1pPr>
              <a:defRPr sz="1800">
                <a:solidFill>
                  <a:srgbClr val="000000"/>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Slide">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Title Text"/>
          <p:cNvSpPr txBox="1">
            <a:spLocks noGrp="1"/>
          </p:cNvSpPr>
          <p:nvPr>
            <p:ph type="title"/>
          </p:nvPr>
        </p:nvSpPr>
        <p:spPr>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ig Phrase-Word Slide WHITE1">
    <p:spTree>
      <p:nvGrpSpPr>
        <p:cNvPr id="1" name=""/>
        <p:cNvGrpSpPr/>
        <p:nvPr/>
      </p:nvGrpSpPr>
      <p:grpSpPr>
        <a:xfrm>
          <a:off x="0" y="0"/>
          <a:ext cx="0" cy="0"/>
          <a:chOff x="0" y="0"/>
          <a:chExt cx="0" cy="0"/>
        </a:xfrm>
      </p:grpSpPr>
      <p:sp>
        <p:nvSpPr>
          <p:cNvPr id="45" name="Body Level One…"/>
          <p:cNvSpPr txBox="1">
            <a:spLocks noGrp="1"/>
          </p:cNvSpPr>
          <p:nvPr>
            <p:ph type="body" idx="1"/>
          </p:nvPr>
        </p:nvSpPr>
        <p:spPr>
          <a:xfrm>
            <a:off x="869008" y="1734522"/>
            <a:ext cx="9592028" cy="4417351"/>
          </a:xfrm>
          <a:prstGeom prst="rect">
            <a:avLst/>
          </a:prstGeom>
        </p:spPr>
        <p:txBody>
          <a:bodyPr/>
          <a:lstStyle>
            <a:lvl1pPr>
              <a:lnSpc>
                <a:spcPts val="11200"/>
              </a:lnSpc>
              <a:spcBef>
                <a:spcPts val="0"/>
              </a:spcBef>
              <a:defRPr sz="10600" b="1"/>
            </a:lvl1pPr>
            <a:lvl2pPr>
              <a:lnSpc>
                <a:spcPts val="11200"/>
              </a:lnSpc>
              <a:spcBef>
                <a:spcPts val="0"/>
              </a:spcBef>
              <a:defRPr sz="10600" b="1"/>
            </a:lvl2pPr>
            <a:lvl3pPr marL="937820" indent="-1242613">
              <a:lnSpc>
                <a:spcPts val="11200"/>
              </a:lnSpc>
              <a:spcBef>
                <a:spcPts val="0"/>
              </a:spcBef>
              <a:defRPr sz="10600" b="1"/>
            </a:lvl3pPr>
            <a:lvl4pPr>
              <a:lnSpc>
                <a:spcPts val="11200"/>
              </a:lnSpc>
              <a:spcBef>
                <a:spcPts val="0"/>
              </a:spcBef>
              <a:defRPr sz="10600" b="1"/>
            </a:lvl4pPr>
            <a:lvl5pPr>
              <a:lnSpc>
                <a:spcPts val="11200"/>
              </a:lnSpc>
              <a:spcBef>
                <a:spcPts val="0"/>
              </a:spcBef>
              <a:defRPr sz="10600" b="1"/>
            </a:lvl5pPr>
          </a:lstStyle>
          <a:p>
            <a:r>
              <a:t>Body Level One</a:t>
            </a:r>
          </a:p>
          <a:p>
            <a:pPr lvl="1"/>
            <a:r>
              <a:t>Body Level Two</a:t>
            </a:r>
          </a:p>
          <a:p>
            <a:pPr lvl="2"/>
            <a:r>
              <a:t>Body Level Three</a:t>
            </a:r>
          </a:p>
          <a:p>
            <a:pPr lvl="3"/>
            <a:r>
              <a:t>Body Level Four</a:t>
            </a:r>
          </a:p>
          <a:p>
            <a:pPr lvl="4"/>
            <a:r>
              <a:t>Body Level Five</a:t>
            </a:r>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ig Phrase-Word Slide RED">
    <p:spTree>
      <p:nvGrpSpPr>
        <p:cNvPr id="1" name=""/>
        <p:cNvGrpSpPr/>
        <p:nvPr/>
      </p:nvGrpSpPr>
      <p:grpSpPr>
        <a:xfrm>
          <a:off x="0" y="0"/>
          <a:ext cx="0" cy="0"/>
          <a:chOff x="0" y="0"/>
          <a:chExt cx="0" cy="0"/>
        </a:xfrm>
      </p:grpSpPr>
      <p:sp>
        <p:nvSpPr>
          <p:cNvPr id="54" name="Rectangle 5"/>
          <p:cNvSpPr/>
          <p:nvPr/>
        </p:nvSpPr>
        <p:spPr>
          <a:xfrm>
            <a:off x="0" y="910167"/>
            <a:ext cx="12192000" cy="5947836"/>
          </a:xfrm>
          <a:prstGeom prst="rect">
            <a:avLst/>
          </a:prstGeom>
          <a:solidFill>
            <a:srgbClr val="B70F20"/>
          </a:solidFill>
          <a:ln w="12700">
            <a:miter lim="400000"/>
          </a:ln>
          <a:effectLst>
            <a:outerShdw blurRad="38100" dist="23000" dir="5400000" rotWithShape="0">
              <a:srgbClr val="000000">
                <a:alpha val="35000"/>
              </a:srgbClr>
            </a:outerShdw>
          </a:effectLst>
        </p:spPr>
        <p:txBody>
          <a:bodyPr lIns="45718" tIns="45718" rIns="45718" bIns="45718" anchor="ctr"/>
          <a:lstStyle/>
          <a:p>
            <a:pPr algn="ctr">
              <a:defRPr>
                <a:solidFill>
                  <a:srgbClr val="BB0000"/>
                </a:solidFill>
                <a:latin typeface="Arial"/>
                <a:ea typeface="Arial"/>
                <a:cs typeface="Arial"/>
                <a:sym typeface="Arial"/>
              </a:defRPr>
            </a:pPr>
            <a:endParaRPr/>
          </a:p>
        </p:txBody>
      </p:sp>
      <p:sp>
        <p:nvSpPr>
          <p:cNvPr id="55" name="Body Level One…"/>
          <p:cNvSpPr txBox="1">
            <a:spLocks noGrp="1"/>
          </p:cNvSpPr>
          <p:nvPr>
            <p:ph type="body" sz="quarter" idx="1"/>
          </p:nvPr>
        </p:nvSpPr>
        <p:spPr>
          <a:xfrm>
            <a:off x="7431851" y="242138"/>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6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Text Placeholder 13"/>
          <p:cNvSpPr>
            <a:spLocks noGrp="1"/>
          </p:cNvSpPr>
          <p:nvPr>
            <p:ph type="body" idx="21"/>
          </p:nvPr>
        </p:nvSpPr>
        <p:spPr>
          <a:xfrm>
            <a:off x="1247327" y="1611529"/>
            <a:ext cx="9600512" cy="3789979"/>
          </a:xfrm>
          <a:prstGeom prst="rect">
            <a:avLst/>
          </a:prstGeom>
        </p:spPr>
        <p:txBody>
          <a:bodyPr/>
          <a:lstStyle/>
          <a:p>
            <a:pPr>
              <a:defRPr>
                <a:solidFill>
                  <a:srgbClr val="000000"/>
                </a:solidFill>
                <a:latin typeface="+mn-lt"/>
                <a:ea typeface="+mn-ea"/>
                <a:cs typeface="+mn-cs"/>
                <a:sym typeface="Calibri"/>
              </a:defRPr>
            </a:pPr>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Photo Slide">
    <p:spTree>
      <p:nvGrpSpPr>
        <p:cNvPr id="1" name=""/>
        <p:cNvGrpSpPr/>
        <p:nvPr/>
      </p:nvGrpSpPr>
      <p:grpSpPr>
        <a:xfrm>
          <a:off x="0" y="0"/>
          <a:ext cx="0" cy="0"/>
          <a:chOff x="0" y="0"/>
          <a:chExt cx="0" cy="0"/>
        </a:xfrm>
      </p:grpSpPr>
      <p:sp>
        <p:nvSpPr>
          <p:cNvPr id="74" name="Picture Placeholder 6"/>
          <p:cNvSpPr>
            <a:spLocks noGrp="1"/>
          </p:cNvSpPr>
          <p:nvPr>
            <p:ph type="pic" idx="21"/>
          </p:nvPr>
        </p:nvSpPr>
        <p:spPr>
          <a:xfrm>
            <a:off x="0" y="923936"/>
            <a:ext cx="12192000" cy="5934065"/>
          </a:xfrm>
          <a:prstGeom prst="rect">
            <a:avLst/>
          </a:prstGeom>
          <a:ln w="12700">
            <a:noFill/>
            <a:miter lim="400000"/>
          </a:ln>
        </p:spPr>
        <p:txBody>
          <a:bodyPr lIns="91439" tIns="45719" rIns="91439" bIns="45719">
            <a:noAutofit/>
          </a:bodyPr>
          <a:lstStyle/>
          <a:p>
            <a:endParaRPr/>
          </a:p>
        </p:txBody>
      </p:sp>
      <p:sp>
        <p:nvSpPr>
          <p:cNvPr id="75"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6" name="Title Text"/>
          <p:cNvSpPr txBox="1">
            <a:spLocks noGrp="1"/>
          </p:cNvSpPr>
          <p:nvPr>
            <p:ph type="title"/>
          </p:nvPr>
        </p:nvSpPr>
        <p:spPr>
          <a:prstGeom prst="rect">
            <a:avLst/>
          </a:prstGeom>
        </p:spPr>
        <p:txBody>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Text Slide">
    <p:spTree>
      <p:nvGrpSpPr>
        <p:cNvPr id="1" name=""/>
        <p:cNvGrpSpPr/>
        <p:nvPr/>
      </p:nvGrpSpPr>
      <p:grpSpPr>
        <a:xfrm>
          <a:off x="0" y="0"/>
          <a:ext cx="0" cy="0"/>
          <a:chOff x="0" y="0"/>
          <a:chExt cx="0" cy="0"/>
        </a:xfrm>
      </p:grpSpPr>
      <p:sp>
        <p:nvSpPr>
          <p:cNvPr id="84" name="Picture Placeholder 6"/>
          <p:cNvSpPr>
            <a:spLocks noGrp="1"/>
          </p:cNvSpPr>
          <p:nvPr>
            <p:ph type="pic" sz="half" idx="21"/>
          </p:nvPr>
        </p:nvSpPr>
        <p:spPr>
          <a:xfrm>
            <a:off x="0" y="923936"/>
            <a:ext cx="5178467" cy="5934065"/>
          </a:xfrm>
          <a:prstGeom prst="rect">
            <a:avLst/>
          </a:prstGeom>
          <a:ln w="12700">
            <a:noFill/>
            <a:miter lim="400000"/>
          </a:ln>
        </p:spPr>
        <p:txBody>
          <a:bodyPr lIns="91439" tIns="45719" rIns="91439" bIns="45719">
            <a:noAutofit/>
          </a:bodyPr>
          <a:lstStyle/>
          <a:p>
            <a:endParaRPr/>
          </a:p>
        </p:txBody>
      </p:sp>
      <p:sp>
        <p:nvSpPr>
          <p:cNvPr id="85" name="Body Level One…"/>
          <p:cNvSpPr txBox="1">
            <a:spLocks noGrp="1"/>
          </p:cNvSpPr>
          <p:nvPr>
            <p:ph type="body" sz="half" idx="1"/>
          </p:nvPr>
        </p:nvSpPr>
        <p:spPr>
          <a:xfrm>
            <a:off x="5516791" y="1830388"/>
            <a:ext cx="6268673" cy="4525963"/>
          </a:xfrm>
          <a:prstGeom prst="rect">
            <a:avLst/>
          </a:prstGeom>
        </p:spPr>
        <p:txBody>
          <a:bodyPr/>
          <a:lstStyle>
            <a:lvl1pPr>
              <a:lnSpc>
                <a:spcPts val="4500"/>
              </a:lnSpc>
              <a:spcBef>
                <a:spcPts val="0"/>
              </a:spcBef>
            </a:lvl1pPr>
            <a:lvl2pPr>
              <a:lnSpc>
                <a:spcPts val="4500"/>
              </a:lnSpc>
              <a:spcBef>
                <a:spcPts val="0"/>
              </a:spcBef>
            </a:lvl2pPr>
            <a:lvl3pPr>
              <a:lnSpc>
                <a:spcPts val="4500"/>
              </a:lnSpc>
              <a:spcBef>
                <a:spcPts val="0"/>
              </a:spcBef>
            </a:lvl3pPr>
            <a:lvl4pPr>
              <a:lnSpc>
                <a:spcPts val="4500"/>
              </a:lnSpc>
              <a:spcBef>
                <a:spcPts val="0"/>
              </a:spcBef>
            </a:lvl4pPr>
            <a:lvl5pPr>
              <a:lnSpc>
                <a:spcPts val="45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itle Text"/>
          <p:cNvSpPr txBox="1">
            <a:spLocks noGrp="1"/>
          </p:cNvSpPr>
          <p:nvPr>
            <p:ph type="title"/>
          </p:nvPr>
        </p:nvSpPr>
        <p:spPr>
          <a:prstGeom prst="rect">
            <a:avLst/>
          </a:prstGeom>
        </p:spPr>
        <p:txBody>
          <a:bodyPr/>
          <a:lstStyle/>
          <a:p>
            <a:r>
              <a:t>Title Text</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4" name="Body Level One…"/>
          <p:cNvSpPr txBox="1">
            <a:spLocks noGrp="1"/>
          </p:cNvSpPr>
          <p:nvPr>
            <p:ph type="body" sz="quarter" idx="1"/>
          </p:nvPr>
        </p:nvSpPr>
        <p:spPr>
          <a:xfrm>
            <a:off x="7431851" y="229810"/>
            <a:ext cx="4522941" cy="668814"/>
          </a:xfrm>
          <a:prstGeom prst="rect">
            <a:avLst/>
          </a:prstGeom>
          <a:ln>
            <a:solidFill>
              <a:srgbClr val="BB0000"/>
            </a:solidFill>
          </a:ln>
        </p:spPr>
        <p:txBody>
          <a:bodyPr/>
          <a:lstStyle>
            <a:lvl1pPr algn="r">
              <a:lnSpc>
                <a:spcPts val="2100"/>
              </a:lnSpc>
              <a:spcBef>
                <a:spcPts val="0"/>
              </a:spcBef>
              <a:defRPr sz="1700">
                <a:solidFill>
                  <a:srgbClr val="FFFFFF"/>
                </a:solidFill>
              </a:defRPr>
            </a:lvl1pPr>
            <a:lvl2pPr algn="r">
              <a:lnSpc>
                <a:spcPts val="2100"/>
              </a:lnSpc>
              <a:spcBef>
                <a:spcPts val="0"/>
              </a:spcBef>
              <a:defRPr sz="1700">
                <a:solidFill>
                  <a:srgbClr val="FFFFFF"/>
                </a:solidFill>
              </a:defRPr>
            </a:lvl2pPr>
            <a:lvl3pPr marL="0" indent="-199286" algn="r">
              <a:lnSpc>
                <a:spcPts val="2100"/>
              </a:lnSpc>
              <a:spcBef>
                <a:spcPts val="0"/>
              </a:spcBef>
              <a:defRPr sz="1700">
                <a:solidFill>
                  <a:srgbClr val="FFFFFF"/>
                </a:solidFill>
              </a:defRPr>
            </a:lvl3pPr>
            <a:lvl4pPr algn="r">
              <a:lnSpc>
                <a:spcPts val="2100"/>
              </a:lnSpc>
              <a:spcBef>
                <a:spcPts val="0"/>
              </a:spcBef>
              <a:defRPr sz="1700">
                <a:solidFill>
                  <a:srgbClr val="FFFFFF"/>
                </a:solidFill>
              </a:defRPr>
            </a:lvl4pPr>
            <a:lvl5pPr algn="r">
              <a:lnSpc>
                <a:spcPts val="2100"/>
              </a:lnSpc>
              <a:spcBef>
                <a:spcPts val="0"/>
              </a:spcBef>
              <a:defRPr sz="1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6"/>
          <p:cNvGrpSpPr/>
          <p:nvPr/>
        </p:nvGrpSpPr>
        <p:grpSpPr>
          <a:xfrm>
            <a:off x="0" y="1"/>
            <a:ext cx="12192000" cy="910172"/>
            <a:chOff x="0" y="0"/>
            <a:chExt cx="12192000" cy="910170"/>
          </a:xfrm>
        </p:grpSpPr>
        <p:sp>
          <p:nvSpPr>
            <p:cNvPr id="2" name="Rectangle 7"/>
            <p:cNvSpPr/>
            <p:nvPr/>
          </p:nvSpPr>
          <p:spPr>
            <a:xfrm>
              <a:off x="0" y="0"/>
              <a:ext cx="12192000" cy="910172"/>
            </a:xfrm>
            <a:prstGeom prst="rect">
              <a:avLst/>
            </a:prstGeom>
            <a:solidFill>
              <a:srgbClr val="B70F20"/>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3" name="Picture 8" descr="Picture 8"/>
            <p:cNvPicPr>
              <a:picLocks noChangeAspect="1"/>
            </p:cNvPicPr>
            <p:nvPr/>
          </p:nvPicPr>
          <p:blipFill>
            <a:blip r:embed="rId21"/>
            <a:stretch>
              <a:fillRect/>
            </a:stretch>
          </p:blipFill>
          <p:spPr>
            <a:xfrm>
              <a:off x="409221" y="197909"/>
              <a:ext cx="3251203" cy="471427"/>
            </a:xfrm>
            <a:prstGeom prst="rect">
              <a:avLst/>
            </a:prstGeom>
            <a:ln w="12700" cap="flat">
              <a:noFill/>
              <a:miter lim="400000"/>
            </a:ln>
            <a:effectLst/>
          </p:spPr>
        </p:pic>
      </p:grpSp>
      <p:sp>
        <p:nvSpPr>
          <p:cNvPr id="5" name="Body Level One…"/>
          <p:cNvSpPr txBox="1">
            <a:spLocks noGrp="1"/>
          </p:cNvSpPr>
          <p:nvPr>
            <p:ph type="body" idx="1"/>
          </p:nvPr>
        </p:nvSpPr>
        <p:spPr>
          <a:xfrm>
            <a:off x="995907" y="1830388"/>
            <a:ext cx="10972801" cy="4525963"/>
          </a:xfrm>
          <a:prstGeom prst="rect">
            <a:avLst/>
          </a:prstGeom>
          <a:ln>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Title Text"/>
          <p:cNvSpPr txBox="1">
            <a:spLocks noGrp="1"/>
          </p:cNvSpPr>
          <p:nvPr>
            <p:ph type="title"/>
          </p:nvPr>
        </p:nvSpPr>
        <p:spPr>
          <a:xfrm>
            <a:off x="157380" y="1052952"/>
            <a:ext cx="6078074"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7" name="Slide Number"/>
          <p:cNvSpPr txBox="1">
            <a:spLocks noGrp="1"/>
          </p:cNvSpPr>
          <p:nvPr>
            <p:ph type="sldNum" sz="quarter" idx="2"/>
          </p:nvPr>
        </p:nvSpPr>
        <p:spPr>
          <a:xfrm>
            <a:off x="11358033" y="6352116"/>
            <a:ext cx="400790" cy="387514"/>
          </a:xfrm>
          <a:prstGeom prst="rect">
            <a:avLst/>
          </a:prstGeom>
          <a:ln w="12700">
            <a:miter lim="400000"/>
          </a:ln>
        </p:spPr>
        <p:txBody>
          <a:bodyPr wrap="none" lIns="45718" tIns="45718" rIns="45718" bIns="45718">
            <a:spAutoFit/>
          </a:bodyPr>
          <a:lstStyle>
            <a:lvl1pPr>
              <a:defRPr sz="2100">
                <a:solidFill>
                  <a:srgbClr val="636D6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1pPr>
      <a:lvl2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2pPr>
      <a:lvl3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3pPr>
      <a:lvl4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4pPr>
      <a:lvl5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5pPr>
      <a:lvl6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6pPr>
      <a:lvl7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7pPr>
      <a:lvl8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8pPr>
      <a:lvl9pPr marL="0" marR="0" indent="0" algn="l" defTabSz="609584" rtl="0" latinLnBrk="0">
        <a:lnSpc>
          <a:spcPct val="100000"/>
        </a:lnSpc>
        <a:spcBef>
          <a:spcPts val="0"/>
        </a:spcBef>
        <a:spcAft>
          <a:spcPts val="0"/>
        </a:spcAft>
        <a:buClrTx/>
        <a:buSzTx/>
        <a:buFontTx/>
        <a:buNone/>
        <a:tabLst/>
        <a:defRPr sz="5800" b="0" i="0" u="none" strike="noStrike" cap="none" spc="0" baseline="0">
          <a:solidFill>
            <a:srgbClr val="000000"/>
          </a:solidFill>
          <a:uFillTx/>
          <a:latin typeface="Arial"/>
          <a:ea typeface="Arial"/>
          <a:cs typeface="Arial"/>
          <a:sym typeface="Arial"/>
        </a:defRPr>
      </a:lvl9pPr>
    </p:titleStyle>
    <p:bodyStyle>
      <a:lvl1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1pPr>
      <a:lvl2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2pPr>
      <a:lvl3pPr marL="187563"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3pPr>
      <a:lvl4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4pPr>
      <a:lvl5pPr marL="0" marR="0" indent="0" algn="l" defTabSz="609584" rtl="0" latinLnBrk="0">
        <a:lnSpc>
          <a:spcPct val="100000"/>
        </a:lnSpc>
        <a:spcBef>
          <a:spcPts val="1000"/>
        </a:spcBef>
        <a:spcAft>
          <a:spcPts val="0"/>
        </a:spcAft>
        <a:buClrTx/>
        <a:buSzTx/>
        <a:buFontTx/>
        <a:buNone/>
        <a:tabLst/>
        <a:defRPr sz="4200" b="0" i="0" u="none" strike="noStrike" cap="none" spc="0" baseline="0">
          <a:solidFill>
            <a:srgbClr val="BB0000"/>
          </a:solidFill>
          <a:uFillTx/>
          <a:latin typeface="Arial"/>
          <a:ea typeface="Arial"/>
          <a:cs typeface="Arial"/>
          <a:sym typeface="Arial"/>
        </a:defRPr>
      </a:lvl5pPr>
      <a:lvl6pPr marL="3540280" marR="0" indent="-492355"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6pPr>
      <a:lvl7pPr marL="4149864"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7pPr>
      <a:lvl8pPr marL="4759450"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8pPr>
      <a:lvl9pPr marL="5369033" marR="0" indent="-492354" algn="l" defTabSz="609584" rtl="0" latinLnBrk="0">
        <a:lnSpc>
          <a:spcPct val="100000"/>
        </a:lnSpc>
        <a:spcBef>
          <a:spcPts val="1000"/>
        </a:spcBef>
        <a:spcAft>
          <a:spcPts val="0"/>
        </a:spcAft>
        <a:buClrTx/>
        <a:buSzPct val="100000"/>
        <a:buFontTx/>
        <a:buChar char="•"/>
        <a:tabLst/>
        <a:defRPr sz="4200" b="0" i="0" u="none" strike="noStrike" cap="none" spc="0" baseline="0">
          <a:solidFill>
            <a:srgbClr val="BB0000"/>
          </a:solidFill>
          <a:uFillTx/>
          <a:latin typeface="Arial"/>
          <a:ea typeface="Arial"/>
          <a:cs typeface="Arial"/>
          <a:sym typeface="Arial"/>
        </a:defRPr>
      </a:lvl9pPr>
    </p:bodyStyle>
    <p:otherStyle>
      <a:lvl1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21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0423114.2018.1537494"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lawinsider.com/dictionary/time-to-collision"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p:nvPr/>
        </p:nvSpPr>
        <p:spPr>
          <a:xfrm>
            <a:off x="932688" y="3043717"/>
            <a:ext cx="9863328"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lgn="ctr" defTabSz="609584">
              <a:defRPr sz="6000">
                <a:solidFill>
                  <a:srgbClr val="FFFFFF"/>
                </a:solidFill>
                <a:latin typeface="Calibri Light"/>
                <a:ea typeface="Calibri Light"/>
                <a:cs typeface="Calibri Light"/>
                <a:sym typeface="Calibri Light"/>
              </a:defRPr>
            </a:lvl1pPr>
          </a:lstStyle>
          <a:p>
            <a:r>
              <a:rPr lang="en-US" dirty="0" err="1"/>
              <a:t>SiL</a:t>
            </a:r>
            <a:r>
              <a:rPr lang="en-US" dirty="0"/>
              <a:t>, </a:t>
            </a:r>
            <a:r>
              <a:rPr lang="en-US" dirty="0" err="1"/>
              <a:t>HiL</a:t>
            </a:r>
            <a:r>
              <a:rPr lang="en-US" dirty="0"/>
              <a:t> testing plan for Year 2</a:t>
            </a:r>
          </a:p>
        </p:txBody>
      </p:sp>
      <p:pic>
        <p:nvPicPr>
          <p:cNvPr id="224" name="Picture 5" descr="Picture 5"/>
          <p:cNvPicPr>
            <a:picLocks noChangeAspect="1"/>
          </p:cNvPicPr>
          <p:nvPr/>
        </p:nvPicPr>
        <p:blipFill>
          <a:blip r:embed="rId2"/>
          <a:stretch>
            <a:fillRect/>
          </a:stretch>
        </p:blipFill>
        <p:spPr>
          <a:xfrm>
            <a:off x="356725" y="294032"/>
            <a:ext cx="4672859" cy="216093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65BA4-F5E9-D54E-AB7D-DA52DBB98F30}"/>
              </a:ext>
            </a:extLst>
          </p:cNvPr>
          <p:cNvSpPr>
            <a:spLocks noGrp="1"/>
          </p:cNvSpPr>
          <p:nvPr>
            <p:ph type="body" idx="1"/>
          </p:nvPr>
        </p:nvSpPr>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Three main categories in which path tracking algorithms can be classified: (1) Geometric path tracking methods; (2) Kinematic model-based path tracking methods; (3) Dynamic model-based path tracking methods</a:t>
            </a:r>
          </a:p>
          <a:p>
            <a:pPr marL="0" indent="0">
              <a:buNone/>
            </a:pPr>
            <a:r>
              <a:rPr lang="en-US" sz="1200" dirty="0">
                <a:latin typeface="Times New Roman" panose="02020603050405020304" pitchFamily="18" charset="0"/>
                <a:cs typeface="Times New Roman" panose="02020603050405020304" pitchFamily="18" charset="0"/>
              </a:rPr>
              <a:t>1) Geometric path tracking methods; </a:t>
            </a:r>
          </a:p>
          <a:p>
            <a:pPr marL="0" indent="0">
              <a:buNone/>
            </a:pPr>
            <a:r>
              <a:rPr lang="en-US" sz="1200" dirty="0">
                <a:latin typeface="Times New Roman" panose="02020603050405020304" pitchFamily="18" charset="0"/>
                <a:cs typeface="Times New Roman" panose="02020603050405020304" pitchFamily="18" charset="0"/>
              </a:rPr>
              <a:t>Based on the geometry of the vehicle and reference points.</a:t>
            </a:r>
          </a:p>
          <a:p>
            <a:pPr marL="0" indent="0">
              <a:buNone/>
            </a:pPr>
            <a:r>
              <a:rPr lang="en-US" sz="1200" dirty="0">
                <a:latin typeface="Times New Roman" panose="02020603050405020304" pitchFamily="18" charset="0"/>
                <a:cs typeface="Times New Roman" panose="02020603050405020304" pitchFamily="18" charset="0"/>
              </a:rPr>
              <a:t>2) Kinematic model-based path tracking methods;</a:t>
            </a:r>
          </a:p>
          <a:p>
            <a:pPr marL="0" indent="0">
              <a:buNone/>
            </a:pPr>
            <a:r>
              <a:rPr lang="en-US" sz="1200" dirty="0">
                <a:latin typeface="Times New Roman" panose="02020603050405020304" pitchFamily="18" charset="0"/>
                <a:cs typeface="Times New Roman" panose="02020603050405020304" pitchFamily="18" charset="0"/>
              </a:rPr>
              <a:t>By employing a kinematic model, all phenomena that occur between the wheels and the road, which give rise to the so-called slipping conditions, are neglected</a:t>
            </a:r>
          </a:p>
          <a:p>
            <a:pPr marL="0" indent="0">
              <a:buNone/>
            </a:pPr>
            <a:r>
              <a:rPr lang="en-US" sz="1200" dirty="0">
                <a:latin typeface="Times New Roman" panose="02020603050405020304" pitchFamily="18" charset="0"/>
                <a:cs typeface="Times New Roman" panose="02020603050405020304" pitchFamily="18" charset="0"/>
              </a:rPr>
              <a:t>3) Dynamic model-based path-tracking methods</a:t>
            </a:r>
          </a:p>
          <a:p>
            <a:pPr marL="342900" indent="-342900">
              <a:buAutoNum type="arabicParenBoth"/>
            </a:pPr>
            <a:endParaRPr lang="en-US" sz="1200" dirty="0">
              <a:latin typeface="Times New Roman" panose="02020603050405020304" pitchFamily="18" charset="0"/>
              <a:cs typeface="Times New Roman" panose="02020603050405020304" pitchFamily="18" charset="0"/>
            </a:endParaRPr>
          </a:p>
          <a:p>
            <a:pPr marL="0" indent="0">
              <a:buNone/>
            </a:pPr>
            <a:endParaRPr lang="en-US" sz="1200" b="1" i="1" dirty="0">
              <a:latin typeface="Times New Roman" panose="02020603050405020304" pitchFamily="18"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1654251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38D2-0345-28C2-7451-55C45D208780}"/>
              </a:ext>
            </a:extLst>
          </p:cNvPr>
          <p:cNvSpPr>
            <a:spLocks noGrp="1"/>
          </p:cNvSpPr>
          <p:nvPr>
            <p:ph type="title"/>
          </p:nvPr>
        </p:nvSpPr>
        <p:spPr>
          <a:xfrm>
            <a:off x="792480" y="259988"/>
            <a:ext cx="6984359" cy="562972"/>
          </a:xfrm>
        </p:spPr>
        <p:txBody>
          <a:bodyPr>
            <a:noAutofit/>
          </a:bodyPr>
          <a:lstStyle/>
          <a:p>
            <a:r>
              <a:rPr lang="en-US" sz="2400" dirty="0"/>
              <a:t>Highway Lane Change development framework</a:t>
            </a:r>
          </a:p>
        </p:txBody>
      </p:sp>
      <p:sp>
        <p:nvSpPr>
          <p:cNvPr id="4" name="Oval 3">
            <a:extLst>
              <a:ext uri="{FF2B5EF4-FFF2-40B4-BE49-F238E27FC236}">
                <a16:creationId xmlns:a16="http://schemas.microsoft.com/office/drawing/2014/main" id="{21C43385-7F92-0A43-488C-6F7C233FA838}"/>
              </a:ext>
            </a:extLst>
          </p:cNvPr>
          <p:cNvSpPr/>
          <p:nvPr/>
        </p:nvSpPr>
        <p:spPr>
          <a:xfrm>
            <a:off x="4806697" y="3340148"/>
            <a:ext cx="2234184"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Sensor Fusion in Simulation </a:t>
            </a:r>
          </a:p>
        </p:txBody>
      </p:sp>
      <p:sp>
        <p:nvSpPr>
          <p:cNvPr id="5" name="Oval 4">
            <a:extLst>
              <a:ext uri="{FF2B5EF4-FFF2-40B4-BE49-F238E27FC236}">
                <a16:creationId xmlns:a16="http://schemas.microsoft.com/office/drawing/2014/main" id="{C17D2D9E-2339-2BC9-5A45-15CF687520EC}"/>
              </a:ext>
            </a:extLst>
          </p:cNvPr>
          <p:cNvSpPr/>
          <p:nvPr/>
        </p:nvSpPr>
        <p:spPr>
          <a:xfrm>
            <a:off x="8049771" y="3413483"/>
            <a:ext cx="3886199"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Reformat the sensor fusion data in a usable format</a:t>
            </a: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7DDE2A05-7B68-4E76-6503-0B037F0D5149}"/>
              </a:ext>
            </a:extLst>
          </p:cNvPr>
          <p:cNvSpPr/>
          <p:nvPr/>
        </p:nvSpPr>
        <p:spPr>
          <a:xfrm>
            <a:off x="222503" y="3154354"/>
            <a:ext cx="3575304" cy="1298371"/>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architecture design in MATLAB.</a:t>
            </a:r>
          </a:p>
        </p:txBody>
      </p:sp>
      <p:sp>
        <p:nvSpPr>
          <p:cNvPr id="16" name="Oval 15">
            <a:extLst>
              <a:ext uri="{FF2B5EF4-FFF2-40B4-BE49-F238E27FC236}">
                <a16:creationId xmlns:a16="http://schemas.microsoft.com/office/drawing/2014/main" id="{41D85C70-9F54-42C5-BB5A-7D014828B056}"/>
              </a:ext>
            </a:extLst>
          </p:cNvPr>
          <p:cNvSpPr/>
          <p:nvPr/>
        </p:nvSpPr>
        <p:spPr>
          <a:xfrm>
            <a:off x="7626096" y="5385816"/>
            <a:ext cx="4309874" cy="51934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Develop lane change algorithm</a:t>
            </a:r>
          </a:p>
        </p:txBody>
      </p:sp>
      <p:sp>
        <p:nvSpPr>
          <p:cNvPr id="17" name="Arrow: Right 16">
            <a:extLst>
              <a:ext uri="{FF2B5EF4-FFF2-40B4-BE49-F238E27FC236}">
                <a16:creationId xmlns:a16="http://schemas.microsoft.com/office/drawing/2014/main" id="{ECC4CB83-8871-B7F1-8D28-7260DC20FCE3}"/>
              </a:ext>
            </a:extLst>
          </p:cNvPr>
          <p:cNvSpPr/>
          <p:nvPr/>
        </p:nvSpPr>
        <p:spPr>
          <a:xfrm>
            <a:off x="3995928" y="372124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Arrow: Right 17">
            <a:extLst>
              <a:ext uri="{FF2B5EF4-FFF2-40B4-BE49-F238E27FC236}">
                <a16:creationId xmlns:a16="http://schemas.microsoft.com/office/drawing/2014/main" id="{ADD97BD3-C82C-E89E-79ED-7882D4C8C577}"/>
              </a:ext>
            </a:extLst>
          </p:cNvPr>
          <p:cNvSpPr/>
          <p:nvPr/>
        </p:nvSpPr>
        <p:spPr>
          <a:xfrm>
            <a:off x="7205472" y="3730204"/>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Arrow: Right 18">
            <a:extLst>
              <a:ext uri="{FF2B5EF4-FFF2-40B4-BE49-F238E27FC236}">
                <a16:creationId xmlns:a16="http://schemas.microsoft.com/office/drawing/2014/main" id="{D10D7E30-1E64-9354-234E-28627BA3C83C}"/>
              </a:ext>
            </a:extLst>
          </p:cNvPr>
          <p:cNvSpPr/>
          <p:nvPr/>
        </p:nvSpPr>
        <p:spPr>
          <a:xfrm rot="5400000">
            <a:off x="9576635" y="4750593"/>
            <a:ext cx="685800" cy="14666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700FE120-9B86-0CDF-9E8B-E6F6E8D71C79}"/>
              </a:ext>
            </a:extLst>
          </p:cNvPr>
          <p:cNvSpPr txBox="1"/>
          <p:nvPr/>
        </p:nvSpPr>
        <p:spPr>
          <a:xfrm>
            <a:off x="686384" y="1197865"/>
            <a:ext cx="9077161"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Highway lane change for </a:t>
            </a:r>
            <a:r>
              <a:rPr kumimoji="0" lang="en-US" sz="1800" b="1" i="0" u="none" strike="noStrike" cap="none" spc="0" normalizeH="0" baseline="0" dirty="0" err="1">
                <a:ln>
                  <a:noFill/>
                </a:ln>
                <a:solidFill>
                  <a:srgbClr val="000000"/>
                </a:solidFill>
                <a:effectLst/>
                <a:uFillTx/>
                <a:latin typeface="+mn-lt"/>
                <a:ea typeface="+mn-ea"/>
                <a:cs typeface="+mn-cs"/>
                <a:sym typeface="Calibri"/>
              </a:rPr>
              <a:t>AutoDrive</a:t>
            </a:r>
            <a:r>
              <a:rPr kumimoji="0" lang="en-US" sz="1800" b="1" i="0" u="none" strike="noStrike" cap="none" spc="0" normalizeH="0" baseline="0" dirty="0">
                <a:ln>
                  <a:noFill/>
                </a:ln>
                <a:solidFill>
                  <a:srgbClr val="000000"/>
                </a:solidFill>
                <a:effectLst/>
                <a:uFillTx/>
                <a:latin typeface="+mn-lt"/>
                <a:ea typeface="+mn-ea"/>
                <a:cs typeface="+mn-cs"/>
                <a:sym typeface="Calibri"/>
              </a:rPr>
              <a:t> requires lane changing in the presence of a road barricade</a:t>
            </a:r>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(static obstacle and no moving vehicles)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Currently I am working on the model which can work for dynamic actors as well. </a:t>
            </a:r>
          </a:p>
        </p:txBody>
      </p:sp>
      <p:sp>
        <p:nvSpPr>
          <p:cNvPr id="22" name="TextBox 21">
            <a:extLst>
              <a:ext uri="{FF2B5EF4-FFF2-40B4-BE49-F238E27FC236}">
                <a16:creationId xmlns:a16="http://schemas.microsoft.com/office/drawing/2014/main" id="{B0FD312E-1625-4BD4-BEE0-B2484B44309C}"/>
              </a:ext>
            </a:extLst>
          </p:cNvPr>
          <p:cNvSpPr txBox="1"/>
          <p:nvPr/>
        </p:nvSpPr>
        <p:spPr>
          <a:xfrm>
            <a:off x="3582925" y="2575627"/>
            <a:ext cx="468172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Lane change development process</a:t>
            </a:r>
          </a:p>
        </p:txBody>
      </p:sp>
    </p:spTree>
    <p:extLst>
      <p:ext uri="{BB962C8B-B14F-4D97-AF65-F5344CB8AC3E}">
        <p14:creationId xmlns:p14="http://schemas.microsoft.com/office/powerpoint/2010/main" val="4227323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706C-09B2-BCFC-02E7-F234DA484712}"/>
              </a:ext>
            </a:extLst>
          </p:cNvPr>
          <p:cNvSpPr>
            <a:spLocks noGrp="1"/>
          </p:cNvSpPr>
          <p:nvPr>
            <p:ph type="title"/>
          </p:nvPr>
        </p:nvSpPr>
        <p:spPr>
          <a:xfrm>
            <a:off x="736249" y="1134863"/>
            <a:ext cx="8546797" cy="728137"/>
          </a:xfrm>
        </p:spPr>
        <p:txBody>
          <a:bodyPr>
            <a:noAutofit/>
          </a:bodyPr>
          <a:lstStyle/>
          <a:p>
            <a:r>
              <a:rPr lang="en-US" sz="2400" dirty="0">
                <a:solidFill>
                  <a:schemeClr val="tx1"/>
                </a:solidFill>
              </a:rPr>
              <a:t>Developing lane change algorithm in the presence of dynamic actors.</a:t>
            </a:r>
          </a:p>
        </p:txBody>
      </p:sp>
      <p:sp>
        <p:nvSpPr>
          <p:cNvPr id="4" name="Oval 3">
            <a:extLst>
              <a:ext uri="{FF2B5EF4-FFF2-40B4-BE49-F238E27FC236}">
                <a16:creationId xmlns:a16="http://schemas.microsoft.com/office/drawing/2014/main" id="{89514AF5-EB03-CAAB-F0F1-8DD3DE30BFEE}"/>
              </a:ext>
            </a:extLst>
          </p:cNvPr>
          <p:cNvSpPr/>
          <p:nvPr/>
        </p:nvSpPr>
        <p:spPr>
          <a:xfrm>
            <a:off x="289562" y="3278664"/>
            <a:ext cx="3217856" cy="90885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Develop the lane change Algorithm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Rectangle 4">
            <a:extLst>
              <a:ext uri="{FF2B5EF4-FFF2-40B4-BE49-F238E27FC236}">
                <a16:creationId xmlns:a16="http://schemas.microsoft.com/office/drawing/2014/main" id="{D5DB36A1-7256-01E3-43A5-B5463B379480}"/>
              </a:ext>
            </a:extLst>
          </p:cNvPr>
          <p:cNvSpPr/>
          <p:nvPr/>
        </p:nvSpPr>
        <p:spPr>
          <a:xfrm>
            <a:off x="5518513" y="2278963"/>
            <a:ext cx="6065520" cy="923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Interaction with other cars. (positions , velocities)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Take into consideration the uncertainty and unpredictability.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Safety parameters need to be considered</a:t>
            </a:r>
          </a:p>
        </p:txBody>
      </p:sp>
      <p:sp>
        <p:nvSpPr>
          <p:cNvPr id="6" name="Arrow: Right 5">
            <a:extLst>
              <a:ext uri="{FF2B5EF4-FFF2-40B4-BE49-F238E27FC236}">
                <a16:creationId xmlns:a16="http://schemas.microsoft.com/office/drawing/2014/main" id="{B70681D6-F66F-7F03-C83F-7E03A84C1E96}"/>
              </a:ext>
            </a:extLst>
          </p:cNvPr>
          <p:cNvSpPr/>
          <p:nvPr/>
        </p:nvSpPr>
        <p:spPr>
          <a:xfrm rot="21040312">
            <a:off x="3121430" y="2919247"/>
            <a:ext cx="2234169" cy="370014"/>
          </a:xfrm>
          <a:prstGeom prst="rightArrow">
            <a:avLst>
              <a:gd name="adj1" fmla="val 12725"/>
              <a:gd name="adj2" fmla="val 38208"/>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Arrow: Right 6">
            <a:extLst>
              <a:ext uri="{FF2B5EF4-FFF2-40B4-BE49-F238E27FC236}">
                <a16:creationId xmlns:a16="http://schemas.microsoft.com/office/drawing/2014/main" id="{E408FAFB-4760-D124-D746-3E9743BCC557}"/>
              </a:ext>
            </a:extLst>
          </p:cNvPr>
          <p:cNvSpPr/>
          <p:nvPr/>
        </p:nvSpPr>
        <p:spPr>
          <a:xfrm rot="1449876">
            <a:off x="3098375" y="4562382"/>
            <a:ext cx="2366449" cy="358310"/>
          </a:xfrm>
          <a:prstGeom prst="rightArrow">
            <a:avLst>
              <a:gd name="adj1" fmla="val 16037"/>
              <a:gd name="adj2" fmla="val 49999"/>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37D0B8D8-092D-43F9-5B0A-1AB14C8625BE}"/>
              </a:ext>
            </a:extLst>
          </p:cNvPr>
          <p:cNvSpPr txBox="1"/>
          <p:nvPr/>
        </p:nvSpPr>
        <p:spPr>
          <a:xfrm rot="20947867">
            <a:off x="3177288" y="2611389"/>
            <a:ext cx="209448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a:t>
            </a:r>
          </a:p>
        </p:txBody>
      </p:sp>
      <p:sp>
        <p:nvSpPr>
          <p:cNvPr id="9" name="TextBox 8">
            <a:extLst>
              <a:ext uri="{FF2B5EF4-FFF2-40B4-BE49-F238E27FC236}">
                <a16:creationId xmlns:a16="http://schemas.microsoft.com/office/drawing/2014/main" id="{A2FE988B-EFFB-097B-E3A5-57F5A8398689}"/>
              </a:ext>
            </a:extLst>
          </p:cNvPr>
          <p:cNvSpPr txBox="1"/>
          <p:nvPr/>
        </p:nvSpPr>
        <p:spPr>
          <a:xfrm rot="1250962">
            <a:off x="3405650" y="4295798"/>
            <a:ext cx="19117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planning</a:t>
            </a:r>
          </a:p>
        </p:txBody>
      </p:sp>
      <p:sp>
        <p:nvSpPr>
          <p:cNvPr id="10" name="Rectangle 9">
            <a:extLst>
              <a:ext uri="{FF2B5EF4-FFF2-40B4-BE49-F238E27FC236}">
                <a16:creationId xmlns:a16="http://schemas.microsoft.com/office/drawing/2014/main" id="{27320D8A-38C5-7392-B316-C78182963894}"/>
              </a:ext>
            </a:extLst>
          </p:cNvPr>
          <p:cNvSpPr/>
          <p:nvPr/>
        </p:nvSpPr>
        <p:spPr>
          <a:xfrm>
            <a:off x="5518513" y="3456095"/>
            <a:ext cx="6065520" cy="2585319"/>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 Generate a trajectory that starts from the previous reference path and integrates into another lane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changing the lane,  another reference path has to be generated.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This process needs to be repeated whenever the vehicle performs the lane change and merges into another lane.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Reference points need to calculated in real time which is a challenge.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8045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65A-7A3E-3AC6-25DD-8D9A2923038D}"/>
              </a:ext>
            </a:extLst>
          </p:cNvPr>
          <p:cNvSpPr>
            <a:spLocks noGrp="1"/>
          </p:cNvSpPr>
          <p:nvPr>
            <p:ph type="title"/>
          </p:nvPr>
        </p:nvSpPr>
        <p:spPr/>
        <p:txBody>
          <a:bodyPr/>
          <a:lstStyle/>
          <a:p>
            <a:r>
              <a:rPr lang="en-US" dirty="0"/>
              <a:t>  Current Work: </a:t>
            </a:r>
          </a:p>
        </p:txBody>
      </p:sp>
      <p:sp>
        <p:nvSpPr>
          <p:cNvPr id="4" name="TextBox 3">
            <a:extLst>
              <a:ext uri="{FF2B5EF4-FFF2-40B4-BE49-F238E27FC236}">
                <a16:creationId xmlns:a16="http://schemas.microsoft.com/office/drawing/2014/main" id="{3ABF4DC3-9CCC-EF70-A608-6E9BA254CAEC}"/>
              </a:ext>
            </a:extLst>
          </p:cNvPr>
          <p:cNvSpPr txBox="1"/>
          <p:nvPr/>
        </p:nvSpPr>
        <p:spPr>
          <a:xfrm>
            <a:off x="795738" y="1134678"/>
            <a:ext cx="9491262" cy="424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Keep on calculating the real time reference points  for the vehicle to follow according to </a:t>
            </a:r>
          </a:p>
          <a:p>
            <a:pPr marR="0" algn="l" defTabSz="457200" rtl="0" fontAlgn="auto" latinLnBrk="0" hangingPunct="0">
              <a:lnSpc>
                <a:spcPct val="100000"/>
              </a:lnSpc>
              <a:spcBef>
                <a:spcPts val="0"/>
              </a:spcBef>
              <a:spcAft>
                <a:spcPts val="0"/>
              </a:spcAft>
              <a:buClrTx/>
              <a:buSzTx/>
              <a:tabLst/>
            </a:pPr>
            <a:r>
              <a:rPr lang="en-US" b="1" dirty="0"/>
              <a:t>     </a:t>
            </a:r>
            <a:r>
              <a:rPr lang="en-US" dirty="0"/>
              <a:t>Follow lane</a:t>
            </a:r>
          </a:p>
          <a:p>
            <a:pPr marR="0" algn="l" defTabSz="457200" rtl="0" fontAlgn="auto" latinLnBrk="0" hangingPunct="0">
              <a:lnSpc>
                <a:spcPct val="100000"/>
              </a:lnSpc>
              <a:spcBef>
                <a:spcPts val="0"/>
              </a:spcBef>
              <a:spcAft>
                <a:spcPts val="0"/>
              </a:spcAft>
              <a:buClrTx/>
              <a:buSzTx/>
              <a:tabLst/>
            </a:pPr>
            <a:r>
              <a:rPr lang="en-US" dirty="0"/>
              <a:t>     lane change left </a:t>
            </a:r>
          </a:p>
          <a:p>
            <a:pPr marR="0" algn="l" defTabSz="457200" rtl="0" fontAlgn="auto" latinLnBrk="0" hangingPunct="0">
              <a:lnSpc>
                <a:spcPct val="100000"/>
              </a:lnSpc>
              <a:spcBef>
                <a:spcPts val="0"/>
              </a:spcBef>
              <a:spcAft>
                <a:spcPts val="0"/>
              </a:spcAft>
              <a:buClrTx/>
              <a:buSzTx/>
              <a:tabLst/>
            </a:pPr>
            <a:r>
              <a:rPr lang="en-US" dirty="0"/>
              <a:t>    lane change right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The existing controller models cannot handle the lane change maneuvers</a:t>
            </a:r>
            <a:r>
              <a:rPr lang="en-US" dirty="0"/>
              <a:t>.  </a:t>
            </a:r>
          </a:p>
          <a:p>
            <a:r>
              <a:rPr lang="en-US" dirty="0"/>
              <a:t>These maneuvers are high speed and have high lateral components of velocities and accelerations.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a:t>Develop a trajectory tracking controller which can handle the lane changes.</a:t>
            </a:r>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b="1" dirty="0"/>
          </a:p>
          <a:p>
            <a:pPr marR="0" algn="l" defTabSz="4572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542290C3-932A-5B9D-849D-6687AA7F84BE}"/>
              </a:ext>
            </a:extLst>
          </p:cNvPr>
          <p:cNvSpPr txBox="1"/>
          <p:nvPr/>
        </p:nvSpPr>
        <p:spPr>
          <a:xfrm>
            <a:off x="769866" y="1134678"/>
            <a:ext cx="532613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en-US" sz="1800" b="1" i="0" u="none" strike="noStrike" cap="none" spc="0" normalizeH="0" baseline="0" dirty="0">
                <a:ln>
                  <a:noFill/>
                </a:ln>
                <a:solidFill>
                  <a:srgbClr val="000000"/>
                </a:solidFill>
                <a:effectLst/>
                <a:uFillTx/>
                <a:latin typeface="+mn-lt"/>
                <a:ea typeface="+mn-ea"/>
                <a:cs typeface="+mn-cs"/>
                <a:sym typeface="Calibri"/>
              </a:rPr>
              <a:t>Trajectory generation and merging with previous path.</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2215583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451-7DBE-37A3-F3F6-76195FA0BFBD}"/>
              </a:ext>
            </a:extLst>
          </p:cNvPr>
          <p:cNvSpPr>
            <a:spLocks noGrp="1"/>
          </p:cNvSpPr>
          <p:nvPr>
            <p:ph type="title"/>
          </p:nvPr>
        </p:nvSpPr>
        <p:spPr/>
        <p:txBody>
          <a:bodyPr>
            <a:normAutofit/>
          </a:bodyPr>
          <a:lstStyle/>
          <a:p>
            <a:r>
              <a:rPr lang="en-US" sz="3200" dirty="0"/>
              <a:t>Current software architecture </a:t>
            </a:r>
          </a:p>
        </p:txBody>
      </p:sp>
      <p:sp>
        <p:nvSpPr>
          <p:cNvPr id="4" name="Rectangle: Rounded Corners 3">
            <a:extLst>
              <a:ext uri="{FF2B5EF4-FFF2-40B4-BE49-F238E27FC236}">
                <a16:creationId xmlns:a16="http://schemas.microsoft.com/office/drawing/2014/main" id="{C0FCF4D7-84A5-7C5A-FAC0-4B4CD27B0BF9}"/>
              </a:ext>
            </a:extLst>
          </p:cNvPr>
          <p:cNvSpPr/>
          <p:nvPr/>
        </p:nvSpPr>
        <p:spPr>
          <a:xfrm>
            <a:off x="540147" y="1862441"/>
            <a:ext cx="2322576"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Scenario and sensor fusion models</a:t>
            </a:r>
          </a:p>
        </p:txBody>
      </p:sp>
      <p:sp>
        <p:nvSpPr>
          <p:cNvPr id="5" name="Rectangle: Rounded Corners 4">
            <a:extLst>
              <a:ext uri="{FF2B5EF4-FFF2-40B4-BE49-F238E27FC236}">
                <a16:creationId xmlns:a16="http://schemas.microsoft.com/office/drawing/2014/main" id="{4C3607DA-2A2A-14A4-0D86-F10FC29B04E3}"/>
              </a:ext>
            </a:extLst>
          </p:cNvPr>
          <p:cNvSpPr/>
          <p:nvPr/>
        </p:nvSpPr>
        <p:spPr>
          <a:xfrm>
            <a:off x="3905837" y="1903547"/>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Lane Change decision making model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Rounded Corners 5">
            <a:extLst>
              <a:ext uri="{FF2B5EF4-FFF2-40B4-BE49-F238E27FC236}">
                <a16:creationId xmlns:a16="http://schemas.microsoft.com/office/drawing/2014/main" id="{838C4E39-E434-4433-6036-30C10DAA916E}"/>
              </a:ext>
            </a:extLst>
          </p:cNvPr>
          <p:cNvSpPr/>
          <p:nvPr/>
        </p:nvSpPr>
        <p:spPr>
          <a:xfrm>
            <a:off x="3905837" y="2669272"/>
            <a:ext cx="2435352"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Trajectory Generation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938D3C03-676E-22E7-545C-B997343E890D}"/>
              </a:ext>
            </a:extLst>
          </p:cNvPr>
          <p:cNvSpPr/>
          <p:nvPr/>
        </p:nvSpPr>
        <p:spPr>
          <a:xfrm>
            <a:off x="8575922" y="3634645"/>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Dynamic model Stanley Controller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Rounded Corners 7">
            <a:extLst>
              <a:ext uri="{FF2B5EF4-FFF2-40B4-BE49-F238E27FC236}">
                <a16:creationId xmlns:a16="http://schemas.microsoft.com/office/drawing/2014/main" id="{DFFF3905-2292-4959-FBE4-862C09B69DC7}"/>
              </a:ext>
            </a:extLst>
          </p:cNvPr>
          <p:cNvSpPr/>
          <p:nvPr/>
        </p:nvSpPr>
        <p:spPr>
          <a:xfrm>
            <a:off x="5272090" y="4986402"/>
            <a:ext cx="2435352" cy="102155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Single track 3 DOF bicycle model for vehicle Dynamics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Arrow: Right 8">
            <a:extLst>
              <a:ext uri="{FF2B5EF4-FFF2-40B4-BE49-F238E27FC236}">
                <a16:creationId xmlns:a16="http://schemas.microsoft.com/office/drawing/2014/main" id="{0836BE12-02FD-BE1A-7FC2-8F03CD0E27D7}"/>
              </a:ext>
            </a:extLst>
          </p:cNvPr>
          <p:cNvSpPr/>
          <p:nvPr/>
        </p:nvSpPr>
        <p:spPr>
          <a:xfrm>
            <a:off x="3016596" y="2086528"/>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Arrow: Right 9">
            <a:extLst>
              <a:ext uri="{FF2B5EF4-FFF2-40B4-BE49-F238E27FC236}">
                <a16:creationId xmlns:a16="http://schemas.microsoft.com/office/drawing/2014/main" id="{6706105A-D76B-E3E2-F08B-D3BF3180CD69}"/>
              </a:ext>
            </a:extLst>
          </p:cNvPr>
          <p:cNvSpPr/>
          <p:nvPr/>
        </p:nvSpPr>
        <p:spPr>
          <a:xfrm>
            <a:off x="6489766" y="2032787"/>
            <a:ext cx="740664" cy="327332"/>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row: Right 10">
            <a:extLst>
              <a:ext uri="{FF2B5EF4-FFF2-40B4-BE49-F238E27FC236}">
                <a16:creationId xmlns:a16="http://schemas.microsoft.com/office/drawing/2014/main" id="{2DDAD31C-F1E9-DB5A-710D-EC55304E7398}"/>
              </a:ext>
            </a:extLst>
          </p:cNvPr>
          <p:cNvSpPr/>
          <p:nvPr/>
        </p:nvSpPr>
        <p:spPr>
          <a:xfrm rot="8312161">
            <a:off x="7829997" y="4785029"/>
            <a:ext cx="1114921" cy="319864"/>
          </a:xfrm>
          <a:prstGeom prst="rightArrow">
            <a:avLst>
              <a:gd name="adj1" fmla="val 35985"/>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B6EE57AC-D798-F1CC-E1BD-3E510E536029}"/>
              </a:ext>
            </a:extLst>
          </p:cNvPr>
          <p:cNvSpPr txBox="1"/>
          <p:nvPr/>
        </p:nvSpPr>
        <p:spPr>
          <a:xfrm>
            <a:off x="890319" y="819152"/>
            <a:ext cx="14522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13" name="Rectangle: Rounded Corners 12">
            <a:extLst>
              <a:ext uri="{FF2B5EF4-FFF2-40B4-BE49-F238E27FC236}">
                <a16:creationId xmlns:a16="http://schemas.microsoft.com/office/drawing/2014/main" id="{4B444EE3-3D5F-4D69-AEBF-DF1175F41F7C}"/>
              </a:ext>
            </a:extLst>
          </p:cNvPr>
          <p:cNvSpPr/>
          <p:nvPr/>
        </p:nvSpPr>
        <p:spPr>
          <a:xfrm>
            <a:off x="7379007" y="1835358"/>
            <a:ext cx="243535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Reference path generation in real time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Arrow: Right 13">
            <a:extLst>
              <a:ext uri="{FF2B5EF4-FFF2-40B4-BE49-F238E27FC236}">
                <a16:creationId xmlns:a16="http://schemas.microsoft.com/office/drawing/2014/main" id="{FB59E3B5-08F3-46AE-AE3E-F67C4D387704}"/>
              </a:ext>
            </a:extLst>
          </p:cNvPr>
          <p:cNvSpPr/>
          <p:nvPr/>
        </p:nvSpPr>
        <p:spPr>
          <a:xfrm rot="5400000">
            <a:off x="9259600" y="2882596"/>
            <a:ext cx="740664" cy="327332"/>
          </a:xfrm>
          <a:prstGeom prst="rightArrow">
            <a:avLst>
              <a:gd name="adj1" fmla="val 33727"/>
              <a:gd name="adj2" fmla="val 5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147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DA1-1CE3-A881-C938-2FFF13A86A1E}"/>
              </a:ext>
            </a:extLst>
          </p:cNvPr>
          <p:cNvSpPr>
            <a:spLocks noGrp="1"/>
          </p:cNvSpPr>
          <p:nvPr>
            <p:ph type="title"/>
          </p:nvPr>
        </p:nvSpPr>
        <p:spPr>
          <a:xfrm>
            <a:off x="105934" y="91015"/>
            <a:ext cx="8682959" cy="859961"/>
          </a:xfrm>
        </p:spPr>
        <p:txBody>
          <a:bodyPr>
            <a:noAutofit/>
          </a:bodyPr>
          <a:lstStyle/>
          <a:p>
            <a:r>
              <a:rPr lang="en-US" sz="2400" dirty="0"/>
              <a:t>Effect of environment and vehicle uncertainties</a:t>
            </a:r>
            <a:br>
              <a:rPr lang="en-US" sz="2400" dirty="0"/>
            </a:br>
            <a:r>
              <a:rPr lang="en-US" sz="2400" dirty="0"/>
              <a:t>on lane change maneuver </a:t>
            </a:r>
          </a:p>
        </p:txBody>
      </p:sp>
      <p:sp>
        <p:nvSpPr>
          <p:cNvPr id="6" name="Rectangle: Rounded Corners 5">
            <a:extLst>
              <a:ext uri="{FF2B5EF4-FFF2-40B4-BE49-F238E27FC236}">
                <a16:creationId xmlns:a16="http://schemas.microsoft.com/office/drawing/2014/main" id="{62A1DC87-E541-9A0F-CF27-E12D0E4C682D}"/>
              </a:ext>
            </a:extLst>
          </p:cNvPr>
          <p:cNvSpPr/>
          <p:nvPr/>
        </p:nvSpPr>
        <p:spPr>
          <a:xfrm>
            <a:off x="521207" y="1205963"/>
            <a:ext cx="1038057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What if there are  uncertainties in the environment ( like adverse weather changes) and vehicle system</a:t>
            </a:r>
          </a:p>
        </p:txBody>
      </p:sp>
      <p:sp>
        <p:nvSpPr>
          <p:cNvPr id="10" name="Rectangle: Rounded Corners 9">
            <a:extLst>
              <a:ext uri="{FF2B5EF4-FFF2-40B4-BE49-F238E27FC236}">
                <a16:creationId xmlns:a16="http://schemas.microsoft.com/office/drawing/2014/main" id="{D335A2D9-2FB2-5038-D39B-36A3A4792015}"/>
              </a:ext>
            </a:extLst>
          </p:cNvPr>
          <p:cNvSpPr/>
          <p:nvPr/>
        </p:nvSpPr>
        <p:spPr>
          <a:xfrm>
            <a:off x="6231545" y="3279509"/>
            <a:ext cx="4670233"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mass distribution because of passengers.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Tire’s Cornering stiffnesses</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Tire’s longitudinal stiffnesses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Rounded Corners 11">
            <a:extLst>
              <a:ext uri="{FF2B5EF4-FFF2-40B4-BE49-F238E27FC236}">
                <a16:creationId xmlns:a16="http://schemas.microsoft.com/office/drawing/2014/main" id="{87B8A2FB-946D-5AA2-AD34-442815BBFA69}"/>
              </a:ext>
            </a:extLst>
          </p:cNvPr>
          <p:cNvSpPr/>
          <p:nvPr/>
        </p:nvSpPr>
        <p:spPr>
          <a:xfrm>
            <a:off x="1424398" y="1919191"/>
            <a:ext cx="2365789"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Environment effects</a:t>
            </a:r>
          </a:p>
        </p:txBody>
      </p:sp>
      <p:sp>
        <p:nvSpPr>
          <p:cNvPr id="13" name="Rectangle: Rounded Corners 12">
            <a:extLst>
              <a:ext uri="{FF2B5EF4-FFF2-40B4-BE49-F238E27FC236}">
                <a16:creationId xmlns:a16="http://schemas.microsoft.com/office/drawing/2014/main" id="{513119E1-34AC-6799-7A3D-BFC05FF97EA2}"/>
              </a:ext>
            </a:extLst>
          </p:cNvPr>
          <p:cNvSpPr/>
          <p:nvPr/>
        </p:nvSpPr>
        <p:spPr>
          <a:xfrm>
            <a:off x="6496413" y="2004117"/>
            <a:ext cx="305409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system uncertainties</a:t>
            </a:r>
          </a:p>
        </p:txBody>
      </p:sp>
      <p:sp>
        <p:nvSpPr>
          <p:cNvPr id="14" name="Rectangle: Rounded Corners 13">
            <a:extLst>
              <a:ext uri="{FF2B5EF4-FFF2-40B4-BE49-F238E27FC236}">
                <a16:creationId xmlns:a16="http://schemas.microsoft.com/office/drawing/2014/main" id="{9EF54FF7-EF33-785A-5EB7-254E0EEC891C}"/>
              </a:ext>
            </a:extLst>
          </p:cNvPr>
          <p:cNvSpPr/>
          <p:nvPr/>
        </p:nvSpPr>
        <p:spPr>
          <a:xfrm>
            <a:off x="697096" y="3243532"/>
            <a:ext cx="4256644" cy="163448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Impact of Rain/ snow on the road characteristics.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dirty="0"/>
              <a:t>Adhesion Coefficient as a function of vehicle velocity and film thickness</a:t>
            </a:r>
          </a:p>
        </p:txBody>
      </p:sp>
      <p:sp>
        <p:nvSpPr>
          <p:cNvPr id="16" name="Arrow: Down 15">
            <a:extLst>
              <a:ext uri="{FF2B5EF4-FFF2-40B4-BE49-F238E27FC236}">
                <a16:creationId xmlns:a16="http://schemas.microsoft.com/office/drawing/2014/main" id="{F7E6354E-A625-A2E6-3A2F-0D7BA935B386}"/>
              </a:ext>
            </a:extLst>
          </p:cNvPr>
          <p:cNvSpPr/>
          <p:nvPr/>
        </p:nvSpPr>
        <p:spPr>
          <a:xfrm>
            <a:off x="2502136" y="2412735"/>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Arrow: Down 16">
            <a:extLst>
              <a:ext uri="{FF2B5EF4-FFF2-40B4-BE49-F238E27FC236}">
                <a16:creationId xmlns:a16="http://schemas.microsoft.com/office/drawing/2014/main" id="{1544BD1E-B7ED-D181-A3D0-CB02FF83F8D5}"/>
              </a:ext>
            </a:extLst>
          </p:cNvPr>
          <p:cNvSpPr/>
          <p:nvPr/>
        </p:nvSpPr>
        <p:spPr>
          <a:xfrm>
            <a:off x="7617705" y="2504273"/>
            <a:ext cx="210312" cy="68369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3F19377B-88CB-806B-8CF7-E809469FBDD9}"/>
              </a:ext>
            </a:extLst>
          </p:cNvPr>
          <p:cNvSpPr txBox="1"/>
          <p:nvPr/>
        </p:nvSpPr>
        <p:spPr>
          <a:xfrm>
            <a:off x="830261" y="5306254"/>
            <a:ext cx="93883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000000"/>
                </a:solidFill>
                <a:effectLst/>
                <a:uFillTx/>
                <a:latin typeface="+mn-lt"/>
                <a:ea typeface="+mn-ea"/>
                <a:cs typeface="+mn-cs"/>
                <a:sym typeface="Calibri"/>
              </a:rPr>
              <a:t>Will the existing model still be able to perform effective lane change? Or will the vehicle start slipping? </a:t>
            </a:r>
            <a:r>
              <a:rPr lang="en-US" dirty="0"/>
              <a:t>or any other effects?</a:t>
            </a: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97064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05763"/>
            <a:ext cx="3211073"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Tire </a:t>
            </a:r>
            <a:r>
              <a:rPr lang="en-US" sz="1400" dirty="0"/>
              <a:t> parameters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273430" y="1709673"/>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 ( cubic, quintic)</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9" name="Rectangle: Rounded Corners 8">
            <a:extLst>
              <a:ext uri="{FF2B5EF4-FFF2-40B4-BE49-F238E27FC236}">
                <a16:creationId xmlns:a16="http://schemas.microsoft.com/office/drawing/2014/main" id="{7865CE7D-D763-4D71-ABD5-8160D2845045}"/>
              </a:ext>
            </a:extLst>
          </p:cNvPr>
          <p:cNvSpPr/>
          <p:nvPr/>
        </p:nvSpPr>
        <p:spPr>
          <a:xfrm>
            <a:off x="5785730" y="3957979"/>
            <a:ext cx="3599617"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200" dirty="0"/>
              <a:t>Determine the maximum lateral and longitudinal </a:t>
            </a:r>
          </a:p>
          <a:p>
            <a:r>
              <a:rPr lang="en-US" sz="1200" dirty="0"/>
              <a:t>accelerations and Jerks for each of these trajectories</a:t>
            </a:r>
          </a:p>
        </p:txBody>
      </p:sp>
      <p:sp>
        <p:nvSpPr>
          <p:cNvPr id="12" name="TextBox 11">
            <a:extLst>
              <a:ext uri="{FF2B5EF4-FFF2-40B4-BE49-F238E27FC236}">
                <a16:creationId xmlns:a16="http://schemas.microsoft.com/office/drawing/2014/main" id="{791E5FC5-FF9B-44C7-B36E-C1C933BAFC50}"/>
              </a:ext>
            </a:extLst>
          </p:cNvPr>
          <p:cNvSpPr txBox="1"/>
          <p:nvPr/>
        </p:nvSpPr>
        <p:spPr>
          <a:xfrm>
            <a:off x="624079" y="1002752"/>
            <a:ext cx="3793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and Environment uncertainties</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6" name="Arrow: Down 15">
            <a:extLst>
              <a:ext uri="{FF2B5EF4-FFF2-40B4-BE49-F238E27FC236}">
                <a16:creationId xmlns:a16="http://schemas.microsoft.com/office/drawing/2014/main" id="{B955DFF0-8458-4BF5-80F5-C041780AA073}"/>
              </a:ext>
            </a:extLst>
          </p:cNvPr>
          <p:cNvSpPr/>
          <p:nvPr/>
        </p:nvSpPr>
        <p:spPr>
          <a:xfrm rot="16200000">
            <a:off x="4700474" y="3581886"/>
            <a:ext cx="166849" cy="1262961"/>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7" name="Picture 2" descr="Fig. 6. - Illustration of the initial and the avoiding trajectories in a local path and the way-point determination in presence of an obstacle.">
            <a:extLst>
              <a:ext uri="{FF2B5EF4-FFF2-40B4-BE49-F238E27FC236}">
                <a16:creationId xmlns:a16="http://schemas.microsoft.com/office/drawing/2014/main" id="{7704D1E9-B757-4219-9912-6D1C0168D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01" y="5271454"/>
            <a:ext cx="1935292" cy="1038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ajectory planning on lane change. | Download Scientific Diagram">
            <a:extLst>
              <a:ext uri="{FF2B5EF4-FFF2-40B4-BE49-F238E27FC236}">
                <a16:creationId xmlns:a16="http://schemas.microsoft.com/office/drawing/2014/main" id="{1CC7DA5A-C515-4B55-AEDA-3CCA46B3C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27" y="5203346"/>
            <a:ext cx="2007906" cy="1030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330D8119-E51F-4F8D-BBAC-E43418E5B8D4}"/>
              </a:ext>
            </a:extLst>
          </p:cNvPr>
          <p:cNvSpPr txBox="1"/>
          <p:nvPr/>
        </p:nvSpPr>
        <p:spPr>
          <a:xfrm>
            <a:off x="5885034" y="3509642"/>
            <a:ext cx="3500313"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Evaluate performance metrics for each of these trajectories</a:t>
            </a:r>
          </a:p>
        </p:txBody>
      </p:sp>
    </p:spTree>
    <p:extLst>
      <p:ext uri="{BB962C8B-B14F-4D97-AF65-F5344CB8AC3E}">
        <p14:creationId xmlns:p14="http://schemas.microsoft.com/office/powerpoint/2010/main" val="131234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0F1C-E6D6-4ED0-85BE-DBB9B09FC16C}"/>
              </a:ext>
            </a:extLst>
          </p:cNvPr>
          <p:cNvSpPr>
            <a:spLocks noGrp="1"/>
          </p:cNvSpPr>
          <p:nvPr>
            <p:ph type="title"/>
          </p:nvPr>
        </p:nvSpPr>
        <p:spPr>
          <a:xfrm>
            <a:off x="2636072" y="173113"/>
            <a:ext cx="5149646" cy="728137"/>
          </a:xfrm>
        </p:spPr>
        <p:txBody>
          <a:bodyPr>
            <a:normAutofit/>
          </a:bodyPr>
          <a:lstStyle/>
          <a:p>
            <a:r>
              <a:rPr lang="en-US" sz="3200" dirty="0"/>
              <a:t>Vehicle Model and Dynamics</a:t>
            </a:r>
          </a:p>
        </p:txBody>
      </p:sp>
      <p:pic>
        <p:nvPicPr>
          <p:cNvPr id="5" name="Picture 4" descr="Diagram, schematic&#10;&#10;Description automatically generated">
            <a:extLst>
              <a:ext uri="{FF2B5EF4-FFF2-40B4-BE49-F238E27FC236}">
                <a16:creationId xmlns:a16="http://schemas.microsoft.com/office/drawing/2014/main" id="{3686531F-C5B7-42F1-B0D0-84D9EA9F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007" y="2166151"/>
            <a:ext cx="3465531" cy="3377954"/>
          </a:xfrm>
          <a:prstGeom prst="rect">
            <a:avLst/>
          </a:prstGeom>
        </p:spPr>
      </p:pic>
      <p:sp>
        <p:nvSpPr>
          <p:cNvPr id="7" name="Rectangle: Rounded Corners 6">
            <a:extLst>
              <a:ext uri="{FF2B5EF4-FFF2-40B4-BE49-F238E27FC236}">
                <a16:creationId xmlns:a16="http://schemas.microsoft.com/office/drawing/2014/main" id="{3ACCC35E-B931-4D2F-9047-7292E6A40FE2}"/>
              </a:ext>
            </a:extLst>
          </p:cNvPr>
          <p:cNvSpPr/>
          <p:nvPr/>
        </p:nvSpPr>
        <p:spPr>
          <a:xfrm>
            <a:off x="6459967" y="2501066"/>
            <a:ext cx="3675335"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Ackermann steering</a:t>
            </a:r>
          </a:p>
          <a:p>
            <a:pPr marL="171450" indent="-171450">
              <a:buFont typeface="Wingdings" panose="05000000000000000000" pitchFamily="2" charset="2"/>
              <a:buChar char="Ø"/>
            </a:pPr>
            <a:r>
              <a:rPr lang="en-US" sz="1200" dirty="0"/>
              <a:t>Two-track dynamics with dug-off tire model</a:t>
            </a:r>
          </a:p>
          <a:p>
            <a:pPr marL="171450" indent="-171450">
              <a:buFont typeface="Wingdings" panose="05000000000000000000" pitchFamily="2" charset="2"/>
              <a:buChar char="Ø"/>
            </a:pPr>
            <a:r>
              <a:rPr lang="en-US" sz="1200" dirty="0"/>
              <a:t>Powertrain: FWD  single motor open differential </a:t>
            </a:r>
          </a:p>
        </p:txBody>
      </p:sp>
      <p:sp>
        <p:nvSpPr>
          <p:cNvPr id="8" name="Arrow: Right 7">
            <a:extLst>
              <a:ext uri="{FF2B5EF4-FFF2-40B4-BE49-F238E27FC236}">
                <a16:creationId xmlns:a16="http://schemas.microsoft.com/office/drawing/2014/main" id="{1340D538-7D6C-4683-8741-2ED6652811D2}"/>
              </a:ext>
            </a:extLst>
          </p:cNvPr>
          <p:cNvSpPr/>
          <p:nvPr/>
        </p:nvSpPr>
        <p:spPr>
          <a:xfrm>
            <a:off x="5814538" y="2800904"/>
            <a:ext cx="521142" cy="115410"/>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17536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19AEC3A-75EC-7D86-F911-02DE194F558F}"/>
              </a:ext>
            </a:extLst>
          </p:cNvPr>
          <p:cNvSpPr/>
          <p:nvPr/>
        </p:nvSpPr>
        <p:spPr>
          <a:xfrm>
            <a:off x="672129" y="1591480"/>
            <a:ext cx="4920804"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n-lt"/>
                <a:ea typeface="+mn-ea"/>
                <a:cs typeface="+mn-cs"/>
                <a:sym typeface="Calibri"/>
              </a:rPr>
              <a:t>Part 1</a:t>
            </a: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dirty="0">
                <a:ln>
                  <a:noFill/>
                </a:ln>
                <a:solidFill>
                  <a:srgbClr val="000000"/>
                </a:solidFill>
                <a:effectLst/>
                <a:uFillTx/>
                <a:latin typeface="+mn-lt"/>
                <a:ea typeface="+mn-ea"/>
                <a:cs typeface="+mn-cs"/>
                <a:sym typeface="Calibri"/>
              </a:rPr>
              <a:t>Introduce these environment and vehicle uncertainties in the current model and analyze the performance on the output.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1200" dirty="0"/>
          </a:p>
          <a:p>
            <a:pPr marL="285750" indent="-285750">
              <a:buFont typeface="Arial" panose="020B0604020202020204" pitchFamily="34" charset="0"/>
              <a:buChar char="•"/>
            </a:pPr>
            <a:r>
              <a:rPr kumimoji="0" lang="en-US" sz="1200" b="0" i="0" u="none" strike="noStrike" cap="none" spc="0" normalizeH="0" baseline="0" dirty="0">
                <a:ln>
                  <a:noFill/>
                </a:ln>
                <a:solidFill>
                  <a:srgbClr val="000000"/>
                </a:solidFill>
                <a:effectLst/>
                <a:uFillTx/>
                <a:latin typeface="+mn-lt"/>
                <a:ea typeface="+mn-ea"/>
                <a:cs typeface="+mn-cs"/>
                <a:sym typeface="Calibri"/>
              </a:rPr>
              <a:t>Understand which uncertainties affect the performance metrics for the lane change the most.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Perform the sensitivity analysis using cross array design of experiments approach.</a:t>
            </a:r>
          </a:p>
        </p:txBody>
      </p:sp>
      <p:sp>
        <p:nvSpPr>
          <p:cNvPr id="6" name="Rectangle: Rounded Corners 5">
            <a:extLst>
              <a:ext uri="{FF2B5EF4-FFF2-40B4-BE49-F238E27FC236}">
                <a16:creationId xmlns:a16="http://schemas.microsoft.com/office/drawing/2014/main" id="{A27C894B-BF70-7520-FC7A-BDB499EBB0F9}"/>
              </a:ext>
            </a:extLst>
          </p:cNvPr>
          <p:cNvSpPr/>
          <p:nvPr/>
        </p:nvSpPr>
        <p:spPr>
          <a:xfrm>
            <a:off x="672129" y="4433017"/>
            <a:ext cx="4994500" cy="187284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kumimoji="0" lang="en-US" sz="2000" b="1" i="0" u="none" strike="noStrike" cap="none" spc="0" normalizeH="0" baseline="0" dirty="0">
                <a:ln>
                  <a:noFill/>
                </a:ln>
                <a:solidFill>
                  <a:srgbClr val="000000"/>
                </a:solidFill>
                <a:effectLst/>
                <a:uFillTx/>
                <a:latin typeface="+mn-lt"/>
                <a:ea typeface="+mn-ea"/>
                <a:cs typeface="+mn-cs"/>
                <a:sym typeface="Calibri"/>
              </a:rPr>
              <a:t>Part 2</a:t>
            </a:r>
            <a:endParaRPr lang="en-US" sz="2000" b="1"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kumimoji="0" lang="en-US" sz="1200" i="0" u="none" strike="noStrike" cap="none" spc="0" normalizeH="0" baseline="0" dirty="0">
                <a:ln>
                  <a:noFill/>
                </a:ln>
                <a:solidFill>
                  <a:srgbClr val="000000"/>
                </a:solidFill>
                <a:effectLst/>
                <a:uFillTx/>
                <a:latin typeface="+mn-lt"/>
                <a:ea typeface="+mn-ea"/>
                <a:cs typeface="+mn-cs"/>
                <a:sym typeface="Calibri"/>
              </a:rPr>
              <a:t>Design a</a:t>
            </a:r>
            <a:r>
              <a:rPr lang="en-US" sz="1200" dirty="0"/>
              <a:t> multilevel adaptive  lane change model that can take the uncertainties into picture. </a:t>
            </a:r>
          </a:p>
          <a:p>
            <a:pPr marR="0" algn="l" defTabSz="457200" rtl="0" fontAlgn="auto" latinLnBrk="0" hangingPunct="0">
              <a:lnSpc>
                <a:spcPct val="100000"/>
              </a:lnSpc>
              <a:spcBef>
                <a:spcPts val="0"/>
              </a:spcBef>
              <a:spcAft>
                <a:spcPts val="0"/>
              </a:spcAft>
              <a:buClrTx/>
              <a:buSzTx/>
              <a:tabLst/>
            </a:pPr>
            <a:endParaRPr lang="en-US" sz="1200" dirty="0"/>
          </a:p>
          <a:p>
            <a:pPr marR="0" algn="l" defTabSz="457200" rtl="0" fontAlgn="auto" latinLnBrk="0" hangingPunct="0">
              <a:lnSpc>
                <a:spcPct val="100000"/>
              </a:lnSpc>
              <a:spcBef>
                <a:spcPts val="0"/>
              </a:spcBef>
              <a:spcAft>
                <a:spcPts val="0"/>
              </a:spcAft>
              <a:buClrTx/>
              <a:buSzTx/>
              <a:tabLst/>
            </a:pPr>
            <a:r>
              <a:rPr lang="en-US" sz="1200" dirty="0"/>
              <a:t>(Minimum safe lane change distance based on road adhesion ) </a:t>
            </a:r>
            <a:endParaRPr kumimoji="0" lang="en-US" sz="1200" i="0" u="none" strike="noStrike" cap="none" spc="0" normalizeH="0" baseline="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kumimoji="0" lang="en-US"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DC44B53B-99A6-E2A8-08A8-0C3072A09D7B}"/>
              </a:ext>
            </a:extLst>
          </p:cNvPr>
          <p:cNvSpPr txBox="1"/>
          <p:nvPr/>
        </p:nvSpPr>
        <p:spPr>
          <a:xfrm>
            <a:off x="118872" y="237744"/>
            <a:ext cx="841672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Develop an adaptive lane change system which consists of intelligent tracking </a:t>
            </a:r>
          </a:p>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and control</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87F7F8A6-1A67-42EA-9A59-C69DCDE98102}"/>
              </a:ext>
            </a:extLst>
          </p:cNvPr>
          <p:cNvPicPr>
            <a:picLocks noChangeAspect="1"/>
          </p:cNvPicPr>
          <p:nvPr/>
        </p:nvPicPr>
        <p:blipFill>
          <a:blip r:embed="rId2"/>
          <a:stretch>
            <a:fillRect/>
          </a:stretch>
        </p:blipFill>
        <p:spPr>
          <a:xfrm>
            <a:off x="5962835" y="1669890"/>
            <a:ext cx="3492134" cy="1916687"/>
          </a:xfrm>
          <a:prstGeom prst="rect">
            <a:avLst/>
          </a:prstGeom>
        </p:spPr>
      </p:pic>
    </p:spTree>
    <p:extLst>
      <p:ext uri="{BB962C8B-B14F-4D97-AF65-F5344CB8AC3E}">
        <p14:creationId xmlns:p14="http://schemas.microsoft.com/office/powerpoint/2010/main" val="9671324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42478-FD01-4C03-AD72-9AD92355154B}"/>
              </a:ext>
            </a:extLst>
          </p:cNvPr>
          <p:cNvSpPr>
            <a:spLocks noGrp="1"/>
          </p:cNvSpPr>
          <p:nvPr>
            <p:ph type="body" idx="1"/>
          </p:nvPr>
        </p:nvSpPr>
        <p:spPr/>
        <p:txBody>
          <a:bodyPr>
            <a:normAutofit/>
          </a:bodyPr>
          <a:lstStyle/>
          <a:p>
            <a:pPr marL="0" indent="0" algn="l">
              <a:buNone/>
            </a:pPr>
            <a:r>
              <a:rPr lang="en-US" sz="1600" b="1" i="1" dirty="0">
                <a:effectLst/>
              </a:rPr>
              <a:t>Lane-Change Model and Tracking Control for Autonomous Vehicles on Curved Highway Sections in Rainy Weather</a:t>
            </a:r>
          </a:p>
          <a:p>
            <a:pPr marL="0" indent="0" algn="l">
              <a:buNone/>
            </a:pPr>
            <a:r>
              <a:rPr lang="en-US" sz="1600" b="1" dirty="0">
                <a:solidFill>
                  <a:srgbClr val="000000"/>
                </a:solidFill>
              </a:rPr>
              <a:t>		</a:t>
            </a:r>
            <a:r>
              <a:rPr lang="en-US" sz="1600" b="1" i="0" dirty="0">
                <a:solidFill>
                  <a:srgbClr val="000000"/>
                </a:solidFill>
                <a:effectLst/>
              </a:rPr>
              <a:t>Tao Peng,</a:t>
            </a:r>
            <a:r>
              <a:rPr lang="en-US" sz="1600" b="1" i="0" baseline="30000" dirty="0">
                <a:solidFill>
                  <a:srgbClr val="000000"/>
                </a:solidFill>
                <a:effectLst/>
              </a:rPr>
              <a:t>1,2</a:t>
            </a:r>
            <a:r>
              <a:rPr lang="en-US" sz="1600" b="1" i="0" dirty="0">
                <a:solidFill>
                  <a:srgbClr val="000000"/>
                </a:solidFill>
                <a:effectLst/>
              </a:rPr>
              <a:t>Li-li Su,</a:t>
            </a:r>
            <a:r>
              <a:rPr lang="en-US" sz="1600" b="1" i="0" baseline="30000" dirty="0">
                <a:solidFill>
                  <a:srgbClr val="000000"/>
                </a:solidFill>
                <a:effectLst/>
              </a:rPr>
              <a:t>3</a:t>
            </a:r>
            <a:r>
              <a:rPr lang="en-US" sz="1600" b="1" i="0" dirty="0">
                <a:solidFill>
                  <a:srgbClr val="000000"/>
                </a:solidFill>
                <a:effectLst/>
              </a:rPr>
              <a:t>Zhi-wei Guan,</a:t>
            </a:r>
            <a:r>
              <a:rPr lang="en-US" sz="1600" b="1" i="0" baseline="30000" dirty="0">
                <a:solidFill>
                  <a:srgbClr val="000000"/>
                </a:solidFill>
                <a:effectLst/>
              </a:rPr>
              <a:t>4</a:t>
            </a:r>
            <a:r>
              <a:rPr lang="en-US" sz="1600" b="1" i="0" dirty="0">
                <a:solidFill>
                  <a:srgbClr val="000000"/>
                </a:solidFill>
                <a:effectLst/>
              </a:rPr>
              <a:t>Hai-jing Hou,</a:t>
            </a:r>
            <a:r>
              <a:rPr lang="en-US" sz="1600" b="1" i="0" baseline="30000" dirty="0">
                <a:solidFill>
                  <a:srgbClr val="000000"/>
                </a:solidFill>
                <a:effectLst/>
              </a:rPr>
              <a:t>1</a:t>
            </a:r>
            <a:r>
              <a:rPr lang="en-US" sz="1600" b="1" i="0" dirty="0">
                <a:solidFill>
                  <a:srgbClr val="000000"/>
                </a:solidFill>
                <a:effectLst/>
              </a:rPr>
              <a:t>Jun-kai Li,</a:t>
            </a:r>
            <a:r>
              <a:rPr lang="en-US" sz="1600" b="1" i="0" baseline="30000" dirty="0">
                <a:solidFill>
                  <a:srgbClr val="000000"/>
                </a:solidFill>
                <a:effectLst/>
              </a:rPr>
              <a:t>5</a:t>
            </a:r>
            <a:r>
              <a:rPr lang="en-US" sz="1600" b="1" i="0" dirty="0">
                <a:solidFill>
                  <a:srgbClr val="000000"/>
                </a:solidFill>
                <a:effectLst/>
              </a:rPr>
              <a:t>Xing-liang Liu,</a:t>
            </a:r>
            <a:r>
              <a:rPr lang="en-US" sz="1600" b="1" i="0" baseline="30000" dirty="0">
                <a:solidFill>
                  <a:srgbClr val="000000"/>
                </a:solidFill>
                <a:effectLst/>
              </a:rPr>
              <a:t>3</a:t>
            </a:r>
            <a:r>
              <a:rPr lang="en-US" sz="1600" b="1" i="0" dirty="0">
                <a:solidFill>
                  <a:srgbClr val="000000"/>
                </a:solidFill>
                <a:effectLst/>
              </a:rPr>
              <a:t>and Yi-</a:t>
            </a:r>
            <a:r>
              <a:rPr lang="en-US" sz="1600" b="1" i="0" dirty="0" err="1">
                <a:solidFill>
                  <a:srgbClr val="000000"/>
                </a:solidFill>
                <a:effectLst/>
              </a:rPr>
              <a:t>ke</a:t>
            </a:r>
            <a:r>
              <a:rPr lang="en-US" sz="1600" b="1" i="0" dirty="0">
                <a:solidFill>
                  <a:srgbClr val="000000"/>
                </a:solidFill>
                <a:effectLst/>
              </a:rPr>
              <a:t> Tong</a:t>
            </a:r>
            <a:r>
              <a:rPr lang="en-US" sz="1600" b="1" i="0" baseline="30000" dirty="0">
                <a:solidFill>
                  <a:srgbClr val="000000"/>
                </a:solidFill>
                <a:effectLst/>
              </a:rPr>
              <a:t>6</a:t>
            </a:r>
            <a:endParaRPr lang="en-US" sz="1600" b="1" i="0" dirty="0">
              <a:solidFill>
                <a:srgbClr val="000000"/>
              </a:solidFill>
              <a:effectLst/>
            </a:endParaRPr>
          </a:p>
          <a:p>
            <a:pPr marL="0" indent="0">
              <a:buNone/>
            </a:pPr>
            <a:endParaRPr lang="en-US" sz="1200" b="0" i="0" dirty="0">
              <a:solidFill>
                <a:srgbClr val="000000"/>
              </a:solidFill>
              <a:effectLst/>
              <a:cs typeface="Times New Roman" panose="02020603050405020304" pitchFamily="18" charset="0"/>
            </a:endParaRPr>
          </a:p>
          <a:p>
            <a:pPr marL="0" indent="0">
              <a:buNone/>
            </a:pPr>
            <a:endParaRPr lang="en-US" sz="1200" dirty="0">
              <a:cs typeface="Times New Roman" panose="02020603050405020304" pitchFamily="18" charset="0"/>
            </a:endParaRPr>
          </a:p>
        </p:txBody>
      </p:sp>
      <p:pic>
        <p:nvPicPr>
          <p:cNvPr id="5" name="Picture 4">
            <a:extLst>
              <a:ext uri="{FF2B5EF4-FFF2-40B4-BE49-F238E27FC236}">
                <a16:creationId xmlns:a16="http://schemas.microsoft.com/office/drawing/2014/main" id="{1921BD51-8B2C-4C31-ABAE-02428E7855C0}"/>
              </a:ext>
            </a:extLst>
          </p:cNvPr>
          <p:cNvPicPr>
            <a:picLocks noChangeAspect="1"/>
          </p:cNvPicPr>
          <p:nvPr/>
        </p:nvPicPr>
        <p:blipFill>
          <a:blip r:embed="rId2"/>
          <a:stretch>
            <a:fillRect/>
          </a:stretch>
        </p:blipFill>
        <p:spPr>
          <a:xfrm>
            <a:off x="838200" y="2534969"/>
            <a:ext cx="4817187" cy="3019647"/>
          </a:xfrm>
          <a:prstGeom prst="rect">
            <a:avLst/>
          </a:prstGeom>
        </p:spPr>
      </p:pic>
      <p:sp>
        <p:nvSpPr>
          <p:cNvPr id="7" name="TextBox 6">
            <a:extLst>
              <a:ext uri="{FF2B5EF4-FFF2-40B4-BE49-F238E27FC236}">
                <a16:creationId xmlns:a16="http://schemas.microsoft.com/office/drawing/2014/main" id="{D956B932-4E7D-4541-9419-8F2943A697ED}"/>
              </a:ext>
            </a:extLst>
          </p:cNvPr>
          <p:cNvSpPr txBox="1"/>
          <p:nvPr/>
        </p:nvSpPr>
        <p:spPr>
          <a:xfrm>
            <a:off x="5950365" y="2825733"/>
            <a:ext cx="51084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pitchFamily="34" charset="0"/>
              <a:buChar char="•"/>
            </a:pPr>
            <a:r>
              <a:rPr lang="en-US" sz="1200" dirty="0"/>
              <a:t>Based on the scoring references under specific circumstances, a four-level lane-change mode for collision avoidance is proposed</a:t>
            </a:r>
          </a:p>
          <a:p>
            <a:pPr marL="171450" indent="-171450">
              <a:buFont typeface="Arial" panose="020B0604020202020204" pitchFamily="34" charset="0"/>
              <a:buChar char="•"/>
            </a:pPr>
            <a:r>
              <a:rPr lang="en-US" sz="1200" dirty="0"/>
              <a:t>Single track vehicle dynamics model </a:t>
            </a:r>
          </a:p>
          <a:p>
            <a:endParaRPr lang="en-US" sz="1200" dirty="0"/>
          </a:p>
          <a:p>
            <a:endParaRPr lang="en-US" sz="1200" dirty="0"/>
          </a:p>
          <a:p>
            <a:r>
              <a:rPr lang="en-US" sz="1200" dirty="0"/>
              <a:t>A scoring reference-based lane-change decision mechanism for collision avoidance on a curved road with low adhesion. </a:t>
            </a:r>
            <a:endParaRPr lang="en-US" sz="1000" dirty="0"/>
          </a:p>
        </p:txBody>
      </p:sp>
    </p:spTree>
    <p:extLst>
      <p:ext uri="{BB962C8B-B14F-4D97-AF65-F5344CB8AC3E}">
        <p14:creationId xmlns:p14="http://schemas.microsoft.com/office/powerpoint/2010/main" val="19517985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8652B7-FA45-7FE2-40C1-2DBB08F3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69" y="1658309"/>
            <a:ext cx="8642508" cy="4922947"/>
          </a:xfrm>
          <a:prstGeom prst="rect">
            <a:avLst/>
          </a:prstGeom>
        </p:spPr>
      </p:pic>
      <p:sp>
        <p:nvSpPr>
          <p:cNvPr id="6" name="TextBox 5">
            <a:extLst>
              <a:ext uri="{FF2B5EF4-FFF2-40B4-BE49-F238E27FC236}">
                <a16:creationId xmlns:a16="http://schemas.microsoft.com/office/drawing/2014/main" id="{112F642C-272F-92FA-81B1-5499FD984D3D}"/>
              </a:ext>
            </a:extLst>
          </p:cNvPr>
          <p:cNvSpPr txBox="1"/>
          <p:nvPr/>
        </p:nvSpPr>
        <p:spPr>
          <a:xfrm>
            <a:off x="3372349" y="269742"/>
            <a:ext cx="440601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Verification and Validation process</a:t>
            </a:r>
          </a:p>
        </p:txBody>
      </p:sp>
      <p:sp>
        <p:nvSpPr>
          <p:cNvPr id="2" name="Rectangle: Rounded Corners 1">
            <a:extLst>
              <a:ext uri="{FF2B5EF4-FFF2-40B4-BE49-F238E27FC236}">
                <a16:creationId xmlns:a16="http://schemas.microsoft.com/office/drawing/2014/main" id="{F1C904FF-7DC1-9AC8-F458-33A1FB143BCC}"/>
              </a:ext>
            </a:extLst>
          </p:cNvPr>
          <p:cNvSpPr/>
          <p:nvPr/>
        </p:nvSpPr>
        <p:spPr>
          <a:xfrm>
            <a:off x="1807946" y="2738218"/>
            <a:ext cx="127129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MiL</a:t>
            </a:r>
            <a:r>
              <a:rPr lang="en-US" dirty="0"/>
              <a:t> </a:t>
            </a:r>
            <a:r>
              <a:rPr kumimoji="0" lang="en-US" sz="1800" b="0" i="0" u="none" strike="noStrike" cap="none" spc="0" normalizeH="0" baseline="0" dirty="0">
                <a:ln>
                  <a:noFill/>
                </a:ln>
                <a:solidFill>
                  <a:srgbClr val="000000"/>
                </a:solidFill>
                <a:effectLst/>
                <a:uFillTx/>
                <a:latin typeface="+mn-lt"/>
                <a:ea typeface="+mn-ea"/>
                <a:cs typeface="+mn-cs"/>
                <a:sym typeface="Calibri"/>
              </a:rPr>
              <a:t>&amp; </a:t>
            </a:r>
            <a:r>
              <a:rPr kumimoji="0" lang="en-US" sz="1800" b="0" i="0" u="none" strike="noStrike" cap="none" spc="0" normalizeH="0" baseline="0" dirty="0" err="1">
                <a:ln>
                  <a:noFill/>
                </a:ln>
                <a:solidFill>
                  <a:srgbClr val="000000"/>
                </a:solidFill>
                <a:effectLst/>
                <a:uFillTx/>
                <a:latin typeface="+mn-lt"/>
                <a:ea typeface="+mn-ea"/>
                <a:cs typeface="+mn-cs"/>
                <a:sym typeface="Calibri"/>
              </a:rPr>
              <a:t>SiL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Rectangle: Rounded Corners 2">
            <a:extLst>
              <a:ext uri="{FF2B5EF4-FFF2-40B4-BE49-F238E27FC236}">
                <a16:creationId xmlns:a16="http://schemas.microsoft.com/office/drawing/2014/main" id="{0F59D605-17AE-2E7F-E63B-81E2059C6E97}"/>
              </a:ext>
            </a:extLst>
          </p:cNvPr>
          <p:cNvSpPr/>
          <p:nvPr/>
        </p:nvSpPr>
        <p:spPr>
          <a:xfrm>
            <a:off x="468630" y="1037088"/>
            <a:ext cx="261061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Functional Requirements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Bent 3">
            <a:extLst>
              <a:ext uri="{FF2B5EF4-FFF2-40B4-BE49-F238E27FC236}">
                <a16:creationId xmlns:a16="http://schemas.microsoft.com/office/drawing/2014/main" id="{3143557C-3F44-C0B8-86AF-91479941A0A7}"/>
              </a:ext>
            </a:extLst>
          </p:cNvPr>
          <p:cNvSpPr/>
          <p:nvPr/>
        </p:nvSpPr>
        <p:spPr>
          <a:xfrm flipV="1">
            <a:off x="1938528" y="1880992"/>
            <a:ext cx="1076706" cy="857226"/>
          </a:xfrm>
          <a:prstGeom prst="ben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Rounded Corners 6">
            <a:extLst>
              <a:ext uri="{FF2B5EF4-FFF2-40B4-BE49-F238E27FC236}">
                <a16:creationId xmlns:a16="http://schemas.microsoft.com/office/drawing/2014/main" id="{BE1B07A4-A705-2ADC-452E-F99747102331}"/>
              </a:ext>
            </a:extLst>
          </p:cNvPr>
          <p:cNvSpPr/>
          <p:nvPr/>
        </p:nvSpPr>
        <p:spPr>
          <a:xfrm>
            <a:off x="3435471" y="6016275"/>
            <a:ext cx="2444121"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Processor in Loop (PiL)</a:t>
            </a:r>
          </a:p>
        </p:txBody>
      </p:sp>
      <p:sp>
        <p:nvSpPr>
          <p:cNvPr id="8" name="Rectangle: Rounded Corners 7">
            <a:extLst>
              <a:ext uri="{FF2B5EF4-FFF2-40B4-BE49-F238E27FC236}">
                <a16:creationId xmlns:a16="http://schemas.microsoft.com/office/drawing/2014/main" id="{54C6B46F-B373-4EAF-2C69-5C7E78F04502}"/>
              </a:ext>
            </a:extLst>
          </p:cNvPr>
          <p:cNvSpPr/>
          <p:nvPr/>
        </p:nvSpPr>
        <p:spPr>
          <a:xfrm>
            <a:off x="9440146" y="4315585"/>
            <a:ext cx="60821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err="1"/>
              <a:t>HiL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8" name="Picture 4" descr="Speedgoat - The Quickest Path to Real-Time Simulation and Testing">
            <a:extLst>
              <a:ext uri="{FF2B5EF4-FFF2-40B4-BE49-F238E27FC236}">
                <a16:creationId xmlns:a16="http://schemas.microsoft.com/office/drawing/2014/main" id="{AC767268-4F6C-4927-5BF5-A612B1E9A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510" y="3595444"/>
            <a:ext cx="2540519" cy="1707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bile real-time target machine - Capabilities | Speedgoat">
            <a:extLst>
              <a:ext uri="{FF2B5EF4-FFF2-40B4-BE49-F238E27FC236}">
                <a16:creationId xmlns:a16="http://schemas.microsoft.com/office/drawing/2014/main" id="{9BF99D13-B13C-E884-A3A5-29550BDB7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84" y="4791196"/>
            <a:ext cx="3532634" cy="1443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6. - Illustration of the initial and the avoiding trajectories in a local path and the way-point determination in presence of an obstacle.">
            <a:extLst>
              <a:ext uri="{FF2B5EF4-FFF2-40B4-BE49-F238E27FC236}">
                <a16:creationId xmlns:a16="http://schemas.microsoft.com/office/drawing/2014/main" id="{538B4F82-4D70-42D1-8AF8-A9D1F7DC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23" y="3927292"/>
            <a:ext cx="3402401" cy="1824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 Illustration of the sigmoid curve proposed in [22].">
            <a:extLst>
              <a:ext uri="{FF2B5EF4-FFF2-40B4-BE49-F238E27FC236}">
                <a16:creationId xmlns:a16="http://schemas.microsoft.com/office/drawing/2014/main" id="{7568EF70-5AEB-4D90-AFDA-DD99C669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0" y="2037905"/>
            <a:ext cx="4180887" cy="1391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C5371A-5476-40B9-B9EB-C4F194726CC9}"/>
              </a:ext>
            </a:extLst>
          </p:cNvPr>
          <p:cNvSpPr txBox="1"/>
          <p:nvPr/>
        </p:nvSpPr>
        <p:spPr>
          <a:xfrm>
            <a:off x="5441212" y="2271787"/>
            <a:ext cx="6097772"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i="0" dirty="0">
                <a:solidFill>
                  <a:srgbClr val="333333"/>
                </a:solidFill>
                <a:effectLst/>
                <a:latin typeface="Times New Roman" panose="02020603050405020304" pitchFamily="18" charset="0"/>
                <a:cs typeface="Times New Roman" panose="02020603050405020304" pitchFamily="18" charset="0"/>
              </a:rPr>
              <a:t>Use of a configurable sigmoid function to generate a </a:t>
            </a:r>
            <a:r>
              <a:rPr lang="en-US" sz="1600" dirty="0">
                <a:solidFill>
                  <a:srgbClr val="333333"/>
                </a:solidFill>
                <a:latin typeface="Times New Roman" panose="02020603050405020304" pitchFamily="18" charset="0"/>
                <a:cs typeface="Times New Roman" panose="02020603050405020304" pitchFamily="18" charset="0"/>
              </a:rPr>
              <a:t>path to </a:t>
            </a:r>
            <a:r>
              <a:rPr lang="en-US" sz="1600" b="0" i="0" dirty="0">
                <a:solidFill>
                  <a:srgbClr val="333333"/>
                </a:solidFill>
                <a:effectLst/>
                <a:latin typeface="Times New Roman" panose="02020603050405020304" pitchFamily="18" charset="0"/>
                <a:cs typeface="Times New Roman" panose="02020603050405020304" pitchFamily="18" charset="0"/>
              </a:rPr>
              <a:t>avoid the obstacle and the use of a rolling horizon to plan for a decomposed area of the path.</a:t>
            </a: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Each horizon is calculated and updated at each step </a:t>
            </a:r>
            <a:endParaRPr lang="en-US" sz="1600" dirty="0">
              <a:latin typeface="Times New Roman" panose="02020603050405020304" pitchFamily="18" charset="0"/>
              <a:cs typeface="Times New Roman" panose="02020603050405020304" pitchFamily="18" charset="0"/>
            </a:endParaRPr>
          </a:p>
          <a:p>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Pros: R</a:t>
            </a:r>
            <a:r>
              <a:rPr lang="en-US" sz="1600" b="0" dirty="0">
                <a:effectLst/>
                <a:latin typeface="Times New Roman" panose="02020603050405020304" pitchFamily="18" charset="0"/>
                <a:cs typeface="Times New Roman" panose="02020603050405020304" pitchFamily="18" charset="0"/>
              </a:rPr>
              <a:t>eactivity to the obstacle motion and the generation of a smooth trajectory in a low execution time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42C60C-54A4-3207-5555-2310C84FAE40}"/>
              </a:ext>
            </a:extLst>
          </p:cNvPr>
          <p:cNvSpPr txBox="1"/>
          <p:nvPr/>
        </p:nvSpPr>
        <p:spPr>
          <a:xfrm>
            <a:off x="524107" y="961798"/>
            <a:ext cx="1036970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i="0" dirty="0">
                <a:solidFill>
                  <a:srgbClr val="333333"/>
                </a:solidFill>
                <a:effectLst/>
                <a:latin typeface="Arial" panose="020B0604020202020204" pitchFamily="34" charset="0"/>
              </a:rPr>
              <a:t>W. Ben-</a:t>
            </a:r>
            <a:r>
              <a:rPr lang="en-US" sz="1200" b="1" i="0" dirty="0" err="1">
                <a:solidFill>
                  <a:srgbClr val="333333"/>
                </a:solidFill>
                <a:effectLst/>
                <a:latin typeface="Arial" panose="020B0604020202020204" pitchFamily="34" charset="0"/>
              </a:rPr>
              <a:t>Messaoud</a:t>
            </a:r>
            <a:r>
              <a:rPr lang="en-US" sz="1200" b="1" i="0" dirty="0">
                <a:solidFill>
                  <a:srgbClr val="333333"/>
                </a:solidFill>
                <a:effectLst/>
                <a:latin typeface="Arial" panose="020B0604020202020204" pitchFamily="34" charset="0"/>
              </a:rPr>
              <a:t>, M. Basset, J. -P. </a:t>
            </a:r>
            <a:r>
              <a:rPr lang="en-US" sz="1200" b="1" i="0" dirty="0" err="1">
                <a:solidFill>
                  <a:srgbClr val="333333"/>
                </a:solidFill>
                <a:effectLst/>
                <a:latin typeface="Arial" panose="020B0604020202020204" pitchFamily="34" charset="0"/>
              </a:rPr>
              <a:t>Lauffenburger</a:t>
            </a:r>
            <a:r>
              <a:rPr lang="en-US" sz="1200" b="1" i="0" dirty="0">
                <a:solidFill>
                  <a:srgbClr val="333333"/>
                </a:solidFill>
                <a:effectLst/>
                <a:latin typeface="Arial" panose="020B0604020202020204" pitchFamily="34" charset="0"/>
              </a:rPr>
              <a:t> and R. </a:t>
            </a:r>
            <a:r>
              <a:rPr lang="en-US" sz="1200" b="1" i="0" dirty="0" err="1">
                <a:solidFill>
                  <a:srgbClr val="333333"/>
                </a:solidFill>
                <a:effectLst/>
                <a:latin typeface="Arial" panose="020B0604020202020204" pitchFamily="34" charset="0"/>
              </a:rPr>
              <a:t>Orjuela</a:t>
            </a:r>
            <a:r>
              <a:rPr lang="en-US" sz="1200" b="1" i="0" dirty="0">
                <a:solidFill>
                  <a:srgbClr val="333333"/>
                </a:solidFill>
                <a:effectLst/>
                <a:latin typeface="Arial" panose="020B0604020202020204" pitchFamily="34" charset="0"/>
              </a:rPr>
              <a:t>, "Smooth Obstacle Avoidance Path Planning for Autonomous Vehicles," </a:t>
            </a:r>
            <a:r>
              <a:rPr lang="en-US" sz="1200" b="1" i="1" dirty="0">
                <a:solidFill>
                  <a:srgbClr val="333333"/>
                </a:solidFill>
                <a:effectLst/>
                <a:latin typeface="Arial" panose="020B0604020202020204" pitchFamily="34" charset="0"/>
              </a:rPr>
              <a:t>2018 IEEE International Conference on Vehicular Electronics and Safety (ICVES)</a:t>
            </a:r>
            <a:r>
              <a:rPr lang="en-US" sz="1200" b="1" i="0" dirty="0">
                <a:solidFill>
                  <a:srgbClr val="333333"/>
                </a:solidFill>
                <a:effectLst/>
                <a:latin typeface="Arial" panose="020B0604020202020204" pitchFamily="34" charset="0"/>
              </a:rPr>
              <a:t>, Madrid, Spain, 2018, pp. 1-6, </a:t>
            </a:r>
            <a:r>
              <a:rPr lang="en-US" sz="1200" b="1" i="0" dirty="0" err="1">
                <a:solidFill>
                  <a:srgbClr val="333333"/>
                </a:solidFill>
                <a:effectLst/>
                <a:latin typeface="Arial" panose="020B0604020202020204" pitchFamily="34" charset="0"/>
              </a:rPr>
              <a:t>doi</a:t>
            </a:r>
            <a:r>
              <a:rPr lang="en-US" sz="1200" b="1" i="0" dirty="0">
                <a:solidFill>
                  <a:srgbClr val="333333"/>
                </a:solidFill>
                <a:effectLst/>
                <a:latin typeface="Arial" panose="020B0604020202020204" pitchFamily="34" charset="0"/>
              </a:rPr>
              <a:t>: 10.1109/ICVES.2018.8519525.</a:t>
            </a:r>
            <a:endParaRPr lang="en-US" sz="1200" b="1" dirty="0"/>
          </a:p>
        </p:txBody>
      </p:sp>
    </p:spTree>
    <p:extLst>
      <p:ext uri="{BB962C8B-B14F-4D97-AF65-F5344CB8AC3E}">
        <p14:creationId xmlns:p14="http://schemas.microsoft.com/office/powerpoint/2010/main" val="35323905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E990DD-3D4D-D131-B69A-0D75DD4ACADE}"/>
              </a:ext>
            </a:extLst>
          </p:cNvPr>
          <p:cNvSpPr>
            <a:spLocks noGrp="1"/>
          </p:cNvSpPr>
          <p:nvPr>
            <p:ph type="body" idx="1"/>
          </p:nvPr>
        </p:nvSpPr>
        <p:spPr>
          <a:xfrm>
            <a:off x="525965" y="1018865"/>
            <a:ext cx="10515600" cy="5068888"/>
          </a:xfrm>
        </p:spPr>
        <p:txBody>
          <a:bodyPr/>
          <a:lstStyle/>
          <a:p>
            <a:pPr marL="0" indent="0">
              <a:buNone/>
            </a:pPr>
            <a:r>
              <a:rPr lang="en-US" sz="1600" b="1" dirty="0">
                <a:effectLst/>
                <a:latin typeface="Times New Roman,Bold" pitchFamily="2" charset="0"/>
              </a:rPr>
              <a:t>Lane Change Maneuver based on Bezier Curve providing Comfort Experience for Autonomous Vehicle Users </a:t>
            </a:r>
            <a:endParaRPr lang="en-US" sz="2400" b="1" dirty="0"/>
          </a:p>
          <a:p>
            <a:pPr marL="0" indent="0">
              <a:buNone/>
            </a:pPr>
            <a:r>
              <a:rPr lang="en-US" sz="1800" dirty="0">
                <a:effectLst/>
                <a:latin typeface="Times New Roman" panose="02020603050405020304" pitchFamily="18" charset="0"/>
              </a:rPr>
              <a:t>    </a:t>
            </a:r>
            <a:r>
              <a:rPr lang="en-US" sz="1200" dirty="0">
                <a:effectLst/>
                <a:latin typeface="Times New Roman" panose="02020603050405020304" pitchFamily="18" charset="0"/>
              </a:rPr>
              <a:t>					  Il Bae1, </a:t>
            </a:r>
            <a:r>
              <a:rPr lang="en-US" sz="1200" dirty="0" err="1">
                <a:effectLst/>
                <a:latin typeface="Times New Roman" panose="02020603050405020304" pitchFamily="18" charset="0"/>
              </a:rPr>
              <a:t>Jin</a:t>
            </a:r>
            <a:r>
              <a:rPr lang="en-US" sz="1200" dirty="0">
                <a:effectLst/>
                <a:latin typeface="Times New Roman" panose="02020603050405020304" pitchFamily="18" charset="0"/>
              </a:rPr>
              <a:t> Hyo Kim2, </a:t>
            </a:r>
            <a:r>
              <a:rPr lang="en-US" sz="1200" dirty="0" err="1">
                <a:effectLst/>
                <a:latin typeface="Times New Roman" panose="02020603050405020304" pitchFamily="18" charset="0"/>
              </a:rPr>
              <a:t>Jaeyoung</a:t>
            </a:r>
            <a:r>
              <a:rPr lang="en-US" sz="1200" dirty="0">
                <a:effectLst/>
                <a:latin typeface="Times New Roman" panose="02020603050405020304" pitchFamily="18" charset="0"/>
              </a:rPr>
              <a:t> Moon1 and Shiho Kim1, </a:t>
            </a:r>
            <a:r>
              <a:rPr lang="en-US" sz="1200" dirty="0">
                <a:effectLst/>
                <a:latin typeface="Times New Roman,Italic" pitchFamily="2" charset="0"/>
              </a:rPr>
              <a:t>Member, IEEE </a:t>
            </a:r>
            <a:endParaRPr lang="en-US" sz="1800" dirty="0"/>
          </a:p>
          <a:p>
            <a:r>
              <a:rPr lang="en-US" sz="1400" dirty="0">
                <a:latin typeface="Times New Roman" panose="02020603050405020304" pitchFamily="18" charset="0"/>
                <a:cs typeface="Times New Roman" panose="02020603050405020304" pitchFamily="18" charset="0"/>
              </a:rPr>
              <a:t>P</a:t>
            </a:r>
            <a:r>
              <a:rPr lang="en-US" sz="1400" dirty="0">
                <a:effectLst/>
                <a:latin typeface="Times New Roman" panose="02020603050405020304" pitchFamily="18" charset="0"/>
                <a:cs typeface="Times New Roman" panose="02020603050405020304" pitchFamily="18" charset="0"/>
              </a:rPr>
              <a:t>roposed an LCM algorithm based on evaluating the expected maximum lateral acceleration using the curvature of a Bezier curve and following the generated trajectory.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Used a desired lateral acceleration limit and compared it with </a:t>
            </a:r>
            <a:r>
              <a:rPr lang="en-US" sz="1400" dirty="0" err="1">
                <a:latin typeface="Times New Roman" panose="02020603050405020304" pitchFamily="18" charset="0"/>
                <a:cs typeface="Times New Roman" panose="02020603050405020304" pitchFamily="18" charset="0"/>
              </a:rPr>
              <a:t>bezer</a:t>
            </a:r>
            <a:r>
              <a:rPr lang="en-US" sz="1400" dirty="0">
                <a:latin typeface="Times New Roman" panose="02020603050405020304" pitchFamily="18" charset="0"/>
                <a:cs typeface="Times New Roman" panose="02020603050405020304" pitchFamily="18" charset="0"/>
              </a:rPr>
              <a:t> curvature limit</a:t>
            </a:r>
          </a:p>
        </p:txBody>
      </p:sp>
      <p:sp>
        <p:nvSpPr>
          <p:cNvPr id="7" name="TextBox 6">
            <a:extLst>
              <a:ext uri="{FF2B5EF4-FFF2-40B4-BE49-F238E27FC236}">
                <a16:creationId xmlns:a16="http://schemas.microsoft.com/office/drawing/2014/main" id="{299B587A-900B-4F9F-6F65-0C850263D74D}"/>
              </a:ext>
            </a:extLst>
          </p:cNvPr>
          <p:cNvSpPr txBox="1"/>
          <p:nvPr/>
        </p:nvSpPr>
        <p:spPr>
          <a:xfrm>
            <a:off x="6961720" y="2600690"/>
            <a:ext cx="4704315"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Used a linear bicycle model</a:t>
            </a:r>
          </a:p>
          <a:p>
            <a:pPr marL="0" marR="0" indent="0" algn="l" defTabSz="457200" rtl="0" fontAlgn="auto" latinLnBrk="0" hangingPunct="0">
              <a:lnSpc>
                <a:spcPct val="100000"/>
              </a:lnSpc>
              <a:spcBef>
                <a:spcPts val="0"/>
              </a:spcBef>
              <a:spcAft>
                <a:spcPts val="0"/>
              </a:spcAft>
              <a:buClrTx/>
              <a:buSzTx/>
              <a:buFontTx/>
              <a:buNone/>
              <a:tabLst/>
            </a:pPr>
            <a:endParaRPr lang="en-US" sz="1200" dirty="0">
              <a:latin typeface="Times New Roman" panose="02020603050405020304" pitchFamily="18"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No motor dynamics</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steer dynamics (Ackermann steering)</a:t>
            </a:r>
          </a:p>
          <a:p>
            <a:pPr marL="0" marR="0" indent="0" algn="l" defTabSz="457200" rtl="0" fontAlgn="auto" latinLnBrk="0" hangingPunct="0">
              <a:lnSpc>
                <a:spcPct val="100000"/>
              </a:lnSpc>
              <a:spcBef>
                <a:spcPts val="0"/>
              </a:spcBef>
              <a:spcAft>
                <a:spcPts val="0"/>
              </a:spcAft>
              <a:buClrTx/>
              <a:buSzTx/>
              <a:buFontTx/>
              <a:buNone/>
              <a:tabLst/>
            </a:pPr>
            <a:r>
              <a:rPr lang="en-US" sz="1200" dirty="0">
                <a:latin typeface="Times New Roman" panose="02020603050405020304" pitchFamily="18" charset="0"/>
                <a:cs typeface="Times New Roman" panose="02020603050405020304" pitchFamily="18" charset="0"/>
              </a:rPr>
              <a:t>No variation in adhesion coefficients</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8" name="Picture 7">
            <a:extLst>
              <a:ext uri="{FF2B5EF4-FFF2-40B4-BE49-F238E27FC236}">
                <a16:creationId xmlns:a16="http://schemas.microsoft.com/office/drawing/2014/main" id="{E03689A5-8589-B9A0-1A68-79283CDFC3DD}"/>
              </a:ext>
            </a:extLst>
          </p:cNvPr>
          <p:cNvPicPr>
            <a:picLocks noChangeAspect="1"/>
          </p:cNvPicPr>
          <p:nvPr/>
        </p:nvPicPr>
        <p:blipFill>
          <a:blip r:embed="rId2"/>
          <a:stretch>
            <a:fillRect/>
          </a:stretch>
        </p:blipFill>
        <p:spPr>
          <a:xfrm>
            <a:off x="2744346" y="6305809"/>
            <a:ext cx="2404703" cy="552191"/>
          </a:xfrm>
          <a:prstGeom prst="rect">
            <a:avLst/>
          </a:prstGeom>
        </p:spPr>
      </p:pic>
      <p:pic>
        <p:nvPicPr>
          <p:cNvPr id="9" name="Picture 8">
            <a:extLst>
              <a:ext uri="{FF2B5EF4-FFF2-40B4-BE49-F238E27FC236}">
                <a16:creationId xmlns:a16="http://schemas.microsoft.com/office/drawing/2014/main" id="{DE577DB5-D52D-B88E-D416-DA826CEBE710}"/>
              </a:ext>
            </a:extLst>
          </p:cNvPr>
          <p:cNvPicPr>
            <a:picLocks noChangeAspect="1"/>
          </p:cNvPicPr>
          <p:nvPr/>
        </p:nvPicPr>
        <p:blipFill>
          <a:blip r:embed="rId3"/>
          <a:stretch>
            <a:fillRect/>
          </a:stretch>
        </p:blipFill>
        <p:spPr>
          <a:xfrm>
            <a:off x="6738123" y="4016842"/>
            <a:ext cx="2575754" cy="2179939"/>
          </a:xfrm>
          <a:prstGeom prst="rect">
            <a:avLst/>
          </a:prstGeom>
        </p:spPr>
      </p:pic>
      <p:pic>
        <p:nvPicPr>
          <p:cNvPr id="10" name="Picture 9">
            <a:extLst>
              <a:ext uri="{FF2B5EF4-FFF2-40B4-BE49-F238E27FC236}">
                <a16:creationId xmlns:a16="http://schemas.microsoft.com/office/drawing/2014/main" id="{E6A78FC4-D997-63C2-17A6-4CB72F6EC2F8}"/>
              </a:ext>
            </a:extLst>
          </p:cNvPr>
          <p:cNvPicPr>
            <a:picLocks noChangeAspect="1"/>
          </p:cNvPicPr>
          <p:nvPr/>
        </p:nvPicPr>
        <p:blipFill>
          <a:blip r:embed="rId4"/>
          <a:stretch>
            <a:fillRect/>
          </a:stretch>
        </p:blipFill>
        <p:spPr>
          <a:xfrm>
            <a:off x="2160574" y="3429000"/>
            <a:ext cx="2617989" cy="2639331"/>
          </a:xfrm>
          <a:prstGeom prst="rect">
            <a:avLst/>
          </a:prstGeom>
        </p:spPr>
      </p:pic>
    </p:spTree>
    <p:extLst>
      <p:ext uri="{BB962C8B-B14F-4D97-AF65-F5344CB8AC3E}">
        <p14:creationId xmlns:p14="http://schemas.microsoft.com/office/powerpoint/2010/main" val="37321177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3284-FA15-10AB-217A-EE54CFC96A24}"/>
              </a:ext>
            </a:extLst>
          </p:cNvPr>
          <p:cNvSpPr txBox="1"/>
          <p:nvPr/>
        </p:nvSpPr>
        <p:spPr>
          <a:xfrm>
            <a:off x="735980" y="1015952"/>
            <a:ext cx="96708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 New Roman" panose="02020603050405020304" pitchFamily="18" charset="0"/>
                <a:cs typeface="Times New Roman" panose="02020603050405020304" pitchFamily="18" charset="0"/>
              </a:rPr>
              <a:t>Lane-Changing Trajectory Tracking and Simulation of Autonomous Vehicles Based on Model Predictive Control </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5E824-D14F-79B1-DBDE-84581846F7A8}"/>
              </a:ext>
            </a:extLst>
          </p:cNvPr>
          <p:cNvSpPr txBox="1"/>
          <p:nvPr/>
        </p:nvSpPr>
        <p:spPr>
          <a:xfrm>
            <a:off x="4178919" y="1440960"/>
            <a:ext cx="78086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effectLst/>
                <a:latin typeface="Times New Roman" panose="02020603050405020304" pitchFamily="18" charset="0"/>
                <a:cs typeface="Times New Roman" panose="02020603050405020304" pitchFamily="18" charset="0"/>
              </a:rPr>
              <a:t>Hui Song , Dayi Qu *, Haibing Guo, </a:t>
            </a:r>
            <a:r>
              <a:rPr lang="en-US" sz="1800" dirty="0" err="1">
                <a:effectLst/>
                <a:latin typeface="Times New Roman" panose="02020603050405020304" pitchFamily="18" charset="0"/>
                <a:cs typeface="Times New Roman" panose="02020603050405020304" pitchFamily="18" charset="0"/>
              </a:rPr>
              <a:t>Kekun</a:t>
            </a:r>
            <a:r>
              <a:rPr lang="en-US" sz="1800" dirty="0">
                <a:effectLst/>
                <a:latin typeface="Times New Roman" panose="02020603050405020304" pitchFamily="18" charset="0"/>
                <a:cs typeface="Times New Roman" panose="02020603050405020304" pitchFamily="18" charset="0"/>
              </a:rPr>
              <a:t> Zhang and Tao Wang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A93EAB-4943-593B-2E3A-91FCBFC237FE}"/>
              </a:ext>
            </a:extLst>
          </p:cNvPr>
          <p:cNvSpPr txBox="1"/>
          <p:nvPr/>
        </p:nvSpPr>
        <p:spPr>
          <a:xfrm>
            <a:off x="735980" y="2133457"/>
            <a:ext cx="1041085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MPC controller </a:t>
            </a:r>
            <a:r>
              <a:rPr lang="en-US" dirty="0"/>
              <a:t>to </a:t>
            </a:r>
            <a:r>
              <a:rPr lang="en-US" b="1" i="1" dirty="0"/>
              <a:t>track </a:t>
            </a:r>
            <a:r>
              <a:rPr kumimoji="0" lang="en-US" sz="1800" b="1" i="1" u="none" strike="noStrike" cap="none" spc="0" normalizeH="0" baseline="0" dirty="0">
                <a:ln>
                  <a:noFill/>
                </a:ln>
                <a:solidFill>
                  <a:srgbClr val="000000"/>
                </a:solidFill>
                <a:effectLst/>
                <a:uFillTx/>
                <a:latin typeface="+mn-lt"/>
                <a:ea typeface="+mn-ea"/>
                <a:cs typeface="+mn-cs"/>
                <a:sym typeface="Calibri"/>
              </a:rPr>
              <a:t>Quintic Bezier </a:t>
            </a:r>
            <a:r>
              <a:rPr kumimoji="0" lang="en-US" sz="1800" b="0" i="0" u="none" strike="noStrike" cap="none" spc="0" normalizeH="0" baseline="0" dirty="0">
                <a:ln>
                  <a:noFill/>
                </a:ln>
                <a:solidFill>
                  <a:srgbClr val="000000"/>
                </a:solidFill>
                <a:effectLst/>
                <a:uFillTx/>
                <a:latin typeface="+mn-lt"/>
                <a:ea typeface="+mn-ea"/>
                <a:cs typeface="+mn-cs"/>
                <a:sym typeface="Calibri"/>
              </a:rPr>
              <a:t>curve and validation for different road adhesions and vehicle speeds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a:extLst>
              <a:ext uri="{FF2B5EF4-FFF2-40B4-BE49-F238E27FC236}">
                <a16:creationId xmlns:a16="http://schemas.microsoft.com/office/drawing/2014/main" id="{913F6E06-B5E9-B188-9FD9-BB8A847A3A44}"/>
              </a:ext>
            </a:extLst>
          </p:cNvPr>
          <p:cNvPicPr>
            <a:picLocks noChangeAspect="1"/>
          </p:cNvPicPr>
          <p:nvPr/>
        </p:nvPicPr>
        <p:blipFill>
          <a:blip r:embed="rId2"/>
          <a:stretch>
            <a:fillRect/>
          </a:stretch>
        </p:blipFill>
        <p:spPr>
          <a:xfrm>
            <a:off x="545047" y="2779784"/>
            <a:ext cx="5396362" cy="2919105"/>
          </a:xfrm>
          <a:prstGeom prst="rect">
            <a:avLst/>
          </a:prstGeom>
        </p:spPr>
      </p:pic>
      <p:sp>
        <p:nvSpPr>
          <p:cNvPr id="10" name="TextBox 9">
            <a:extLst>
              <a:ext uri="{FF2B5EF4-FFF2-40B4-BE49-F238E27FC236}">
                <a16:creationId xmlns:a16="http://schemas.microsoft.com/office/drawing/2014/main" id="{C8B0E1F1-74B8-CCBF-FCAA-D8300A1135CF}"/>
              </a:ext>
            </a:extLst>
          </p:cNvPr>
          <p:cNvSpPr txBox="1"/>
          <p:nvPr/>
        </p:nvSpPr>
        <p:spPr>
          <a:xfrm>
            <a:off x="6434398" y="2471669"/>
            <a:ext cx="528605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Considered</a:t>
            </a:r>
            <a:r>
              <a:rPr kumimoji="0" lang="en-US" sz="1800" b="0" i="0" u="none" strike="noStrike" cap="none" spc="0" normalizeH="0" baseline="0" dirty="0">
                <a:ln>
                  <a:noFill/>
                </a:ln>
                <a:solidFill>
                  <a:srgbClr val="000000"/>
                </a:solidFill>
                <a:effectLst/>
                <a:uFillTx/>
                <a:latin typeface="+mn-lt"/>
                <a:ea typeface="+mn-ea"/>
                <a:cs typeface="+mn-cs"/>
                <a:sym typeface="Calibri"/>
              </a:rPr>
              <a:t> the ground adhesion (friction limits) for the</a:t>
            </a:r>
          </a:p>
          <a:p>
            <a:pPr marL="0" marR="0" indent="0" algn="l" defTabSz="457200" rtl="0" fontAlgn="auto" latinLnBrk="0" hangingPunct="0">
              <a:lnSpc>
                <a:spcPct val="100000"/>
              </a:lnSpc>
              <a:spcBef>
                <a:spcPts val="0"/>
              </a:spcBef>
              <a:spcAft>
                <a:spcPts val="0"/>
              </a:spcAft>
              <a:buClrTx/>
              <a:buSzTx/>
              <a:buFontTx/>
              <a:buNone/>
              <a:tabLst/>
            </a:pPr>
            <a:r>
              <a:rPr lang="en-US" dirty="0"/>
              <a:t>Acceleration constraints.</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For different velocities, the MPC is able to handle the </a:t>
            </a:r>
          </a:p>
          <a:p>
            <a:pPr marL="0" marR="0" indent="0" algn="l" defTabSz="457200" rtl="0" fontAlgn="auto" latinLnBrk="0" hangingPunct="0">
              <a:lnSpc>
                <a:spcPct val="100000"/>
              </a:lnSpc>
              <a:spcBef>
                <a:spcPts val="0"/>
              </a:spcBef>
              <a:spcAft>
                <a:spcPts val="0"/>
              </a:spcAft>
              <a:buClrTx/>
              <a:buSzTx/>
              <a:buFontTx/>
              <a:buNone/>
              <a:tabLst/>
            </a:pPr>
            <a:r>
              <a:rPr lang="en-US" dirty="0"/>
              <a:t>Lane change with different friction </a:t>
            </a:r>
            <a:r>
              <a:rPr lang="en-US" dirty="0" err="1"/>
              <a:t>coeff</a:t>
            </a:r>
            <a:r>
              <a:rPr lang="en-US" dirty="0"/>
              <a:t>.</a:t>
            </a:r>
          </a:p>
        </p:txBody>
      </p:sp>
      <p:pic>
        <p:nvPicPr>
          <p:cNvPr id="11" name="Picture 10">
            <a:extLst>
              <a:ext uri="{FF2B5EF4-FFF2-40B4-BE49-F238E27FC236}">
                <a16:creationId xmlns:a16="http://schemas.microsoft.com/office/drawing/2014/main" id="{FD18F943-E587-FAB1-3227-C2504ED46AE9}"/>
              </a:ext>
            </a:extLst>
          </p:cNvPr>
          <p:cNvPicPr>
            <a:picLocks noChangeAspect="1"/>
          </p:cNvPicPr>
          <p:nvPr/>
        </p:nvPicPr>
        <p:blipFill>
          <a:blip r:embed="rId3"/>
          <a:stretch>
            <a:fillRect/>
          </a:stretch>
        </p:blipFill>
        <p:spPr>
          <a:xfrm>
            <a:off x="6096000" y="4205882"/>
            <a:ext cx="5653669" cy="2174488"/>
          </a:xfrm>
          <a:prstGeom prst="rect">
            <a:avLst/>
          </a:prstGeom>
        </p:spPr>
      </p:pic>
      <p:sp>
        <p:nvSpPr>
          <p:cNvPr id="12" name="TextBox 11">
            <a:extLst>
              <a:ext uri="{FF2B5EF4-FFF2-40B4-BE49-F238E27FC236}">
                <a16:creationId xmlns:a16="http://schemas.microsoft.com/office/drawing/2014/main" id="{1ECD4935-CF3D-0909-F384-099A0C7A0D4D}"/>
              </a:ext>
            </a:extLst>
          </p:cNvPr>
          <p:cNvSpPr txBox="1"/>
          <p:nvPr/>
        </p:nvSpPr>
        <p:spPr>
          <a:xfrm>
            <a:off x="277418" y="6021418"/>
            <a:ext cx="639854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Focus on designing MPC controller with two track vehicle dynamics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With road friction friction  constraints.</a:t>
            </a:r>
          </a:p>
        </p:txBody>
      </p:sp>
    </p:spTree>
    <p:extLst>
      <p:ext uri="{BB962C8B-B14F-4D97-AF65-F5344CB8AC3E}">
        <p14:creationId xmlns:p14="http://schemas.microsoft.com/office/powerpoint/2010/main" val="33032804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C4411-C219-DB0A-5024-F16B1D76437D}"/>
              </a:ext>
            </a:extLst>
          </p:cNvPr>
          <p:cNvSpPr txBox="1"/>
          <p:nvPr/>
        </p:nvSpPr>
        <p:spPr>
          <a:xfrm>
            <a:off x="563907" y="1109304"/>
            <a:ext cx="11064186"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"Sensitivity Analysis of Vehicle Parameters for Heading Angle Control of an Unmanned Ground Vehicle." </a:t>
            </a:r>
          </a:p>
          <a:p>
            <a:pPr algn="l" fontAlgn="base"/>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b="1" dirty="0">
                <a:solidFill>
                  <a:srgbClr val="1A1A1A"/>
                </a:solidFill>
                <a:latin typeface="Times New Roman" panose="02020603050405020304" pitchFamily="18" charset="0"/>
                <a:cs typeface="Times New Roman" panose="02020603050405020304" pitchFamily="18" charset="0"/>
              </a:rPr>
              <a:t>							</a:t>
            </a:r>
            <a:r>
              <a:rPr lang="en-US" sz="1800" b="1" i="0" dirty="0">
                <a:solidFill>
                  <a:srgbClr val="1A1A1A"/>
                </a:solidFill>
                <a:effectLst/>
                <a:latin typeface="Times New Roman" panose="02020603050405020304" pitchFamily="18" charset="0"/>
                <a:cs typeface="Times New Roman" panose="02020603050405020304" pitchFamily="18" charset="0"/>
              </a:rPr>
              <a:t> </a:t>
            </a:r>
            <a:r>
              <a:rPr lang="en-US" sz="1600" i="0" dirty="0">
                <a:solidFill>
                  <a:srgbClr val="1A1A1A"/>
                </a:solidFill>
                <a:effectLst/>
                <a:latin typeface="Times New Roman" panose="02020603050405020304" pitchFamily="18" charset="0"/>
                <a:cs typeface="Times New Roman" panose="02020603050405020304" pitchFamily="18" charset="0"/>
              </a:rPr>
              <a:t>Sahoo, S, Subramanian, SC, &amp; Srivastava, S. - </a:t>
            </a:r>
            <a:r>
              <a:rPr lang="en-US" sz="1600" i="1" dirty="0">
                <a:solidFill>
                  <a:srgbClr val="1A1A1A"/>
                </a:solidFill>
                <a:effectLst/>
                <a:latin typeface="Times New Roman" panose="02020603050405020304" pitchFamily="18" charset="0"/>
                <a:cs typeface="Times New Roman" panose="02020603050405020304" pitchFamily="18" charset="0"/>
              </a:rPr>
              <a:t>Proceedings of the ASME 2014 									International Mechanical Engineering Congress and Exposition</a:t>
            </a:r>
            <a:r>
              <a:rPr lang="en-US" sz="1600" i="0" dirty="0">
                <a:solidFill>
                  <a:srgbClr val="1A1A1A"/>
                </a:solidFill>
                <a:effectLst/>
                <a:latin typeface="Times New Roman" panose="02020603050405020304" pitchFamily="18" charset="0"/>
                <a:cs typeface="Times New Roman" panose="02020603050405020304" pitchFamily="18" charset="0"/>
              </a:rPr>
              <a:t>. </a:t>
            </a:r>
            <a:endParaRPr lang="en-US" sz="1600" dirty="0">
              <a:solidFill>
                <a:srgbClr val="1A1A1A"/>
              </a:solidFill>
              <a:latin typeface="Times New Roman" panose="02020603050405020304" pitchFamily="18" charset="0"/>
              <a:cs typeface="Times New Roman" panose="02020603050405020304" pitchFamily="18" charset="0"/>
            </a:endParaRPr>
          </a:p>
          <a:p>
            <a:pPr algn="l" fontAlgn="base"/>
            <a:br>
              <a:rPr lang="en-US" sz="1400" i="0" dirty="0">
                <a:solidFill>
                  <a:srgbClr val="1A1A1A"/>
                </a:solidFill>
                <a:effectLst/>
                <a:latin typeface="Times New Roman" panose="02020603050405020304" pitchFamily="18" charset="0"/>
                <a:cs typeface="Times New Roman" panose="02020603050405020304" pitchFamily="18" charset="0"/>
              </a:rPr>
            </a:br>
            <a:r>
              <a:rPr lang="en-US" sz="1600" b="0" i="0" dirty="0">
                <a:solidFill>
                  <a:srgbClr val="1A1A1A"/>
                </a:solidFill>
                <a:effectLst/>
                <a:latin typeface="Times New Roman" panose="02020603050405020304" pitchFamily="18" charset="0"/>
                <a:cs typeface="Times New Roman" panose="02020603050405020304" pitchFamily="18" charset="0"/>
              </a:rPr>
              <a:t>A realistic mathematical model of the vehicle considering the steering actuator dynamics has been developed by calculating the cornering stiffnesses from the basic tire information and the vertical load on each tire.</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algn="l" fontAlgn="base"/>
            <a:r>
              <a:rPr lang="en-US" sz="1600" b="0" i="0" dirty="0">
                <a:solidFill>
                  <a:srgbClr val="1A1A1A"/>
                </a:solidFill>
                <a:effectLst/>
                <a:latin typeface="Times New Roman" panose="02020603050405020304" pitchFamily="18" charset="0"/>
                <a:cs typeface="Times New Roman" panose="02020603050405020304" pitchFamily="18" charset="0"/>
              </a:rPr>
              <a:t> Sensitivity analysis has been carried out to check the robustness and stability of the controller by varying the cornering stiffness of tires, the most uncertain parameter. </a:t>
            </a:r>
          </a:p>
          <a:p>
            <a:pPr algn="l" fontAlgn="base"/>
            <a:endParaRPr lang="en-US" sz="1600" dirty="0">
              <a:solidFill>
                <a:srgbClr val="1A1A1A"/>
              </a:solidFill>
              <a:latin typeface="Times New Roman" panose="02020603050405020304" pitchFamily="18" charset="0"/>
              <a:cs typeface="Times New Roman" panose="02020603050405020304" pitchFamily="18" charset="0"/>
            </a:endParaRPr>
          </a:p>
          <a:p>
            <a:pPr marL="285750" indent="-285750" algn="l" fontAlgn="base">
              <a:buFont typeface="Arial" panose="020B0604020202020204" pitchFamily="34" charset="0"/>
              <a:buChar char="•"/>
            </a:pPr>
            <a:r>
              <a:rPr lang="en-US" sz="1600" b="0" i="0" dirty="0">
                <a:solidFill>
                  <a:srgbClr val="1A1A1A"/>
                </a:solidFill>
                <a:effectLst/>
                <a:latin typeface="Times New Roman" panose="02020603050405020304" pitchFamily="18" charset="0"/>
                <a:cs typeface="Times New Roman" panose="02020603050405020304" pitchFamily="18" charset="0"/>
              </a:rPr>
              <a:t>Varied the longitudinal speed and analyzed the heading angle change</a:t>
            </a:r>
          </a:p>
          <a:p>
            <a:pPr marL="285750" indent="-285750" algn="l" fontAlgn="base">
              <a:buFont typeface="Arial" panose="020B0604020202020204" pitchFamily="34" charset="0"/>
              <a:buChar char="•"/>
            </a:pPr>
            <a:r>
              <a:rPr lang="en-US" sz="1600" dirty="0">
                <a:solidFill>
                  <a:srgbClr val="1A1A1A"/>
                </a:solidFill>
                <a:latin typeface="Times New Roman" panose="02020603050405020304" pitchFamily="18" charset="0"/>
                <a:cs typeface="Times New Roman" panose="02020603050405020304" pitchFamily="18" charset="0"/>
              </a:rPr>
              <a:t>At </a:t>
            </a:r>
            <a:r>
              <a:rPr lang="en-US" sz="1600" dirty="0">
                <a:effectLst/>
                <a:latin typeface="Times" pitchFamily="2" charset="0"/>
              </a:rPr>
              <a:t>lower speeds, the controller is more sensitive to the steering actuator dynamics and at higher speeds, the controller is more sensitive to the cornering stiffness of tires </a:t>
            </a:r>
            <a:endParaRPr lang="en-US" sz="1600" dirty="0"/>
          </a:p>
          <a:p>
            <a:pPr algn="l" fontAlgn="base"/>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2160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27D3E-C818-7BB9-F1A0-32917BF0D651}"/>
              </a:ext>
            </a:extLst>
          </p:cNvPr>
          <p:cNvSpPr txBox="1"/>
          <p:nvPr/>
        </p:nvSpPr>
        <p:spPr>
          <a:xfrm>
            <a:off x="956216" y="1184702"/>
            <a:ext cx="1032881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effectLst/>
                <a:latin typeface="TimesNewRomanPS"/>
              </a:rPr>
              <a:t>Modelling the dynamic behavior of the steering system for low speed autonomous path tracking </a:t>
            </a:r>
            <a:endParaRPr lang="en-US" dirty="0"/>
          </a:p>
          <a:p>
            <a:r>
              <a:rPr lang="en-US" sz="1200" dirty="0">
                <a:effectLst/>
                <a:latin typeface="TimesNewRomanPSMT"/>
              </a:rPr>
              <a:t>															</a:t>
            </a:r>
            <a:r>
              <a:rPr lang="en-US" sz="1200" dirty="0" err="1">
                <a:effectLst/>
                <a:latin typeface="TimesNewRomanPSMT"/>
              </a:rPr>
              <a:t>Ádám</a:t>
            </a:r>
            <a:r>
              <a:rPr lang="en-US" sz="1200" dirty="0">
                <a:effectLst/>
                <a:latin typeface="TimesNewRomanPSMT"/>
              </a:rPr>
              <a:t> </a:t>
            </a:r>
            <a:r>
              <a:rPr lang="en-US" sz="1200" dirty="0" err="1">
                <a:effectLst/>
                <a:latin typeface="TimesNewRomanPSMT"/>
              </a:rPr>
              <a:t>Domina</a:t>
            </a:r>
            <a:r>
              <a:rPr lang="en-US" sz="1200" dirty="0">
                <a:effectLst/>
                <a:latin typeface="TimesNewRomanPSMT"/>
              </a:rPr>
              <a:t>, Viktor </a:t>
            </a:r>
            <a:r>
              <a:rPr lang="en-US" sz="1200" dirty="0" err="1">
                <a:effectLst/>
                <a:latin typeface="TimesNewRomanPSMT"/>
              </a:rPr>
              <a:t>Tihanyi</a:t>
            </a:r>
            <a:r>
              <a:rPr lang="en-US" sz="1200" dirty="0">
                <a:effectLst/>
                <a:latin typeface="TimesNewRomanPSMT"/>
              </a:rPr>
              <a:t> </a:t>
            </a:r>
            <a:endParaRPr lang="en-US" dirty="0"/>
          </a:p>
        </p:txBody>
      </p:sp>
      <p:sp>
        <p:nvSpPr>
          <p:cNvPr id="7" name="TextBox 6">
            <a:extLst>
              <a:ext uri="{FF2B5EF4-FFF2-40B4-BE49-F238E27FC236}">
                <a16:creationId xmlns:a16="http://schemas.microsoft.com/office/drawing/2014/main" id="{2035B823-920B-ECDC-10F8-106C02DF3783}"/>
              </a:ext>
            </a:extLst>
          </p:cNvPr>
          <p:cNvSpPr txBox="1"/>
          <p:nvPr/>
        </p:nvSpPr>
        <p:spPr>
          <a:xfrm>
            <a:off x="105934" y="2423473"/>
            <a:ext cx="536230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Considered the dynamic behavior of the steering system, including the effect of the tires. </a:t>
            </a:r>
          </a:p>
          <a:p>
            <a:pPr marL="285750" indent="-285750">
              <a:buFont typeface="Arial" panose="020B0604020202020204" pitchFamily="34" charset="0"/>
              <a:buChar char="•"/>
            </a:pPr>
            <a:endParaRPr lang="en-US"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The path following simulation with the improved model was calculated, which was compared to the real vehicle measurement and the results showed good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Comparision</a:t>
            </a:r>
            <a:r>
              <a:rPr lang="en-US" sz="1800" dirty="0">
                <a:effectLst/>
                <a:latin typeface="Times New Roman" panose="02020603050405020304" pitchFamily="18" charset="0"/>
                <a:cs typeface="Times New Roman" panose="02020603050405020304" pitchFamily="18" charset="0"/>
              </a:rPr>
              <a:t> with three different tracking controllers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5A021E14-6766-C64B-696C-B226BF251DCF}"/>
              </a:ext>
            </a:extLst>
          </p:cNvPr>
          <p:cNvPicPr>
            <a:picLocks noChangeAspect="1"/>
          </p:cNvPicPr>
          <p:nvPr/>
        </p:nvPicPr>
        <p:blipFill>
          <a:blip r:embed="rId2"/>
          <a:stretch>
            <a:fillRect/>
          </a:stretch>
        </p:blipFill>
        <p:spPr>
          <a:xfrm>
            <a:off x="5805586" y="2308404"/>
            <a:ext cx="6003986" cy="2770065"/>
          </a:xfrm>
          <a:prstGeom prst="rect">
            <a:avLst/>
          </a:prstGeom>
        </p:spPr>
      </p:pic>
    </p:spTree>
    <p:extLst>
      <p:ext uri="{BB962C8B-B14F-4D97-AF65-F5344CB8AC3E}">
        <p14:creationId xmlns:p14="http://schemas.microsoft.com/office/powerpoint/2010/main" val="41037565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D0240-6D8A-F64D-AD59-29AE79AA390B}"/>
              </a:ext>
            </a:extLst>
          </p:cNvPr>
          <p:cNvSpPr txBox="1"/>
          <p:nvPr/>
        </p:nvSpPr>
        <p:spPr>
          <a:xfrm>
            <a:off x="472532" y="1212569"/>
            <a:ext cx="1124693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b="1" i="1" dirty="0">
                <a:solidFill>
                  <a:srgbClr val="1A1A1A"/>
                </a:solidFill>
                <a:effectLst/>
                <a:latin typeface="Times New Roman" panose="02020603050405020304" pitchFamily="18" charset="0"/>
                <a:cs typeface="Times New Roman" panose="02020603050405020304" pitchFamily="18" charset="0"/>
              </a:rPr>
              <a:t>Active Torque Vectoring in High Speed Lane Change Maneuvers."  Steinbock, N, </a:t>
            </a:r>
            <a:r>
              <a:rPr lang="en-US" b="1" i="1" dirty="0" err="1">
                <a:solidFill>
                  <a:srgbClr val="1A1A1A"/>
                </a:solidFill>
                <a:effectLst/>
                <a:latin typeface="Times New Roman" panose="02020603050405020304" pitchFamily="18" charset="0"/>
                <a:cs typeface="Times New Roman" panose="02020603050405020304" pitchFamily="18" charset="0"/>
              </a:rPr>
              <a:t>Prange</a:t>
            </a:r>
            <a:r>
              <a:rPr lang="en-US" b="1" i="1" dirty="0">
                <a:solidFill>
                  <a:srgbClr val="1A1A1A"/>
                </a:solidFill>
                <a:effectLst/>
                <a:latin typeface="Times New Roman" panose="02020603050405020304" pitchFamily="18" charset="0"/>
                <a:cs typeface="Times New Roman" panose="02020603050405020304" pitchFamily="18" charset="0"/>
              </a:rPr>
              <a:t>, L, &amp; Fabien, BC. </a:t>
            </a:r>
          </a:p>
          <a:p>
            <a:pPr algn="l" fontAlgn="base"/>
            <a:endParaRPr lang="en-US" sz="1600" b="1" i="1" dirty="0">
              <a:solidFill>
                <a:srgbClr val="1A1A1A"/>
              </a:solidFill>
              <a:effectLst/>
              <a:latin typeface="Times New Roman" panose="02020603050405020304" pitchFamily="18" charset="0"/>
              <a:cs typeface="Times New Roman" panose="02020603050405020304" pitchFamily="18" charset="0"/>
            </a:endParaRPr>
          </a:p>
          <a:p>
            <a:pPr algn="l" fontAlgn="base"/>
            <a:r>
              <a:rPr lang="en-US" sz="1600" i="1" dirty="0">
                <a:solidFill>
                  <a:srgbClr val="1A1A1A"/>
                </a:solidFill>
                <a:effectLst/>
                <a:latin typeface="Times New Roman" panose="02020603050405020304" pitchFamily="18" charset="0"/>
                <a:cs typeface="Times New Roman" panose="02020603050405020304" pitchFamily="18" charset="0"/>
              </a:rPr>
              <a:t>				Proceedings of the ASME 2016 International Mechanical Engineering </a:t>
            </a:r>
            <a:r>
              <a:rPr lang="en-US" sz="1600" i="1" dirty="0">
                <a:solidFill>
                  <a:srgbClr val="1A1A1A"/>
                </a:solidFill>
                <a:latin typeface="Times New Roman" panose="02020603050405020304" pitchFamily="18" charset="0"/>
                <a:cs typeface="Times New Roman" panose="02020603050405020304" pitchFamily="18" charset="0"/>
              </a:rPr>
              <a:t> </a:t>
            </a:r>
            <a:r>
              <a:rPr lang="en-US" sz="1600" i="1" dirty="0">
                <a:solidFill>
                  <a:srgbClr val="1A1A1A"/>
                </a:solidFill>
                <a:effectLst/>
                <a:latin typeface="Times New Roman" panose="02020603050405020304" pitchFamily="18" charset="0"/>
                <a:cs typeface="Times New Roman" panose="02020603050405020304" pitchFamily="18" charset="0"/>
              </a:rPr>
              <a:t>Congress and Exposition. Volume 4B: </a:t>
            </a:r>
            <a:r>
              <a:rPr lang="en-US" sz="1600" i="1" dirty="0" err="1">
                <a:solidFill>
                  <a:srgbClr val="1A1A1A"/>
                </a:solidFill>
                <a:effectLst/>
                <a:latin typeface="Times New Roman" panose="02020603050405020304" pitchFamily="18" charset="0"/>
                <a:cs typeface="Times New Roman" panose="02020603050405020304" pitchFamily="18" charset="0"/>
              </a:rPr>
              <a:t>Dynamics,Vibration</a:t>
            </a:r>
            <a:r>
              <a:rPr lang="en-US" sz="1600" i="1" dirty="0">
                <a:solidFill>
                  <a:srgbClr val="1A1A1A"/>
                </a:solidFill>
                <a:effectLst/>
                <a:latin typeface="Times New Roman" panose="02020603050405020304" pitchFamily="18" charset="0"/>
                <a:cs typeface="Times New Roman" panose="02020603050405020304" pitchFamily="18" charset="0"/>
              </a:rPr>
              <a:t>, and Control. Phoenix, Arizona, USA. November 11–17, 2016. V04BT05A034. ASME</a:t>
            </a:r>
          </a:p>
        </p:txBody>
      </p:sp>
      <p:sp>
        <p:nvSpPr>
          <p:cNvPr id="7" name="TextBox 6">
            <a:extLst>
              <a:ext uri="{FF2B5EF4-FFF2-40B4-BE49-F238E27FC236}">
                <a16:creationId xmlns:a16="http://schemas.microsoft.com/office/drawing/2014/main" id="{2BB51F10-1C39-4DEF-9761-B4A16EB04B3D}"/>
              </a:ext>
            </a:extLst>
          </p:cNvPr>
          <p:cNvSpPr txBox="1"/>
          <p:nvPr/>
        </p:nvSpPr>
        <p:spPr>
          <a:xfrm>
            <a:off x="472532" y="3060108"/>
            <a:ext cx="1040687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l" fontAlgn="base">
              <a:buNone/>
            </a:pPr>
            <a:r>
              <a:rPr lang="en-US" sz="1800" b="0" i="0" dirty="0">
                <a:solidFill>
                  <a:srgbClr val="1A1A1A"/>
                </a:solidFill>
                <a:effectLst/>
                <a:latin typeface="Times New Roman" panose="02020603050405020304" pitchFamily="18" charset="0"/>
                <a:cs typeface="Times New Roman" panose="02020603050405020304" pitchFamily="18" charset="0"/>
              </a:rPr>
              <a:t>We would like to increase the yaw and lateral accelerations that the vehicle can perform safely by controlling differing torques out of the two motors. Regulating these accelerations requires a control strategy over the left and right motor torques. Equal-torque control of the electric motors will be used as a baseline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016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6BE-FFF0-A407-43EB-1BC7F6901EE7}"/>
              </a:ext>
            </a:extLst>
          </p:cNvPr>
          <p:cNvSpPr>
            <a:spLocks noGrp="1"/>
          </p:cNvSpPr>
          <p:nvPr>
            <p:ph type="title"/>
          </p:nvPr>
        </p:nvSpPr>
        <p:spPr/>
        <p:txBody>
          <a:bodyPr>
            <a:normAutofit/>
          </a:bodyPr>
          <a:lstStyle/>
          <a:p>
            <a:r>
              <a:rPr lang="en-US" dirty="0"/>
              <a:t>Lane Changes with safety</a:t>
            </a:r>
          </a:p>
        </p:txBody>
      </p:sp>
      <p:sp>
        <p:nvSpPr>
          <p:cNvPr id="7" name="TextBox 6">
            <a:extLst>
              <a:ext uri="{FF2B5EF4-FFF2-40B4-BE49-F238E27FC236}">
                <a16:creationId xmlns:a16="http://schemas.microsoft.com/office/drawing/2014/main" id="{875BE4F1-3055-FBA3-9150-7AF9C3AC3A09}"/>
              </a:ext>
            </a:extLst>
          </p:cNvPr>
          <p:cNvSpPr txBox="1"/>
          <p:nvPr/>
        </p:nvSpPr>
        <p:spPr>
          <a:xfrm>
            <a:off x="587596" y="967015"/>
            <a:ext cx="443646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Commonly used collision avoidance methods: </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DB9A0334-3479-34F6-0EF9-34796D1CE6C1}"/>
              </a:ext>
            </a:extLst>
          </p:cNvPr>
          <p:cNvSpPr/>
          <p:nvPr/>
        </p:nvSpPr>
        <p:spPr>
          <a:xfrm>
            <a:off x="947802"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Artificial Potential Field</a:t>
            </a:r>
          </a:p>
        </p:txBody>
      </p:sp>
      <p:sp>
        <p:nvSpPr>
          <p:cNvPr id="11" name="Rounded Rectangle 10">
            <a:extLst>
              <a:ext uri="{FF2B5EF4-FFF2-40B4-BE49-F238E27FC236}">
                <a16:creationId xmlns:a16="http://schemas.microsoft.com/office/drawing/2014/main" id="{2F04AF7D-2D92-5CC4-9189-0D1418DC5485}"/>
              </a:ext>
            </a:extLst>
          </p:cNvPr>
          <p:cNvSpPr/>
          <p:nvPr/>
        </p:nvSpPr>
        <p:spPr>
          <a:xfrm>
            <a:off x="4792807" y="168603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Reachability </a:t>
            </a:r>
            <a:r>
              <a:rPr lang="en-US" dirty="0"/>
              <a:t>analysis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C45B321B-34E5-B682-FAA3-3E1C5B81BC34}"/>
              </a:ext>
            </a:extLst>
          </p:cNvPr>
          <p:cNvSpPr/>
          <p:nvPr/>
        </p:nvSpPr>
        <p:spPr>
          <a:xfrm>
            <a:off x="8513524" y="1728646"/>
            <a:ext cx="2730674"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Dynamic Window Approach</a:t>
            </a:r>
          </a:p>
        </p:txBody>
      </p:sp>
      <p:sp>
        <p:nvSpPr>
          <p:cNvPr id="15" name="Rounded Rectangle 14">
            <a:extLst>
              <a:ext uri="{FF2B5EF4-FFF2-40B4-BE49-F238E27FC236}">
                <a16:creationId xmlns:a16="http://schemas.microsoft.com/office/drawing/2014/main" id="{AD11D034-D1B8-0E78-495C-3EBDE856D0DA}"/>
              </a:ext>
            </a:extLst>
          </p:cNvPr>
          <p:cNvSpPr/>
          <p:nvPr/>
        </p:nvSpPr>
        <p:spPr>
          <a:xfrm>
            <a:off x="542795" y="2685320"/>
            <a:ext cx="3724407"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obstacle avoidance methods mainly rely on the repulsive force generated when approaching an obstacle to drive the robot away from the obstacle.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Target destination represents attractive force and </a:t>
            </a:r>
            <a:r>
              <a:rPr lang="en-US" sz="1400" dirty="0" err="1"/>
              <a:t>obstalces</a:t>
            </a:r>
            <a:r>
              <a:rPr lang="en-US" sz="1400" dirty="0"/>
              <a:t> represent repulsive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Easy to incorporate other effects as attractive/repulsive forces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APF methods are simple and efficient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ounded Rectangle 15">
            <a:extLst>
              <a:ext uri="{FF2B5EF4-FFF2-40B4-BE49-F238E27FC236}">
                <a16:creationId xmlns:a16="http://schemas.microsoft.com/office/drawing/2014/main" id="{AA8AFC0F-4AC0-CFE1-CA18-AF7E16E39B66}"/>
              </a:ext>
            </a:extLst>
          </p:cNvPr>
          <p:cNvSpPr/>
          <p:nvPr/>
        </p:nvSpPr>
        <p:spPr>
          <a:xfrm>
            <a:off x="4532334" y="2782017"/>
            <a:ext cx="3484202"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Obstacle avoidance method based on the reachable set and also suitable for avoiding moving obstacles in a dynamic environment.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Reachable set represents the target set that robots can reach safely via control under any disturbance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The runtime computation is complex</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E40F89E0-E8C2-783E-7C9B-69BE3CDA5798}"/>
              </a:ext>
            </a:extLst>
          </p:cNvPr>
          <p:cNvSpPr/>
          <p:nvPr/>
        </p:nvSpPr>
        <p:spPr>
          <a:xfrm>
            <a:off x="8375738" y="2685320"/>
            <a:ext cx="3306870" cy="200905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Takes into account the dynamics and motion constraints of the robot.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400" dirty="0"/>
              <a:t>Obtain samples in the speed space of the robot, predict its possible motion trajectory, and then use an objective function to evaluate the possible trajectory and achieve obstacle avoidance.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9B6988B6-9820-40E6-A398-2A8AD065062C}"/>
              </a:ext>
            </a:extLst>
          </p:cNvPr>
          <p:cNvSpPr txBox="1"/>
          <p:nvPr/>
        </p:nvSpPr>
        <p:spPr>
          <a:xfrm>
            <a:off x="542794" y="5266053"/>
            <a:ext cx="1113981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DYNAMIC AVOIDANCE RISK REGION</a:t>
            </a:r>
          </a:p>
          <a:p>
            <a:r>
              <a:rPr lang="en-US" sz="1400" dirty="0"/>
              <a:t>The collision risk region of a moving obstacle in a dynamic environment is located along its moving direction. The size of this region is closely related to the speed of the obstacle. High speed indicates a large risk region.</a:t>
            </a:r>
          </a:p>
        </p:txBody>
      </p:sp>
    </p:spTree>
    <p:extLst>
      <p:ext uri="{BB962C8B-B14F-4D97-AF65-F5344CB8AC3E}">
        <p14:creationId xmlns:p14="http://schemas.microsoft.com/office/powerpoint/2010/main" val="10093001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ABA22-496A-0432-A164-053A5B9B5B8F}"/>
              </a:ext>
            </a:extLst>
          </p:cNvPr>
          <p:cNvSpPr txBox="1"/>
          <p:nvPr/>
        </p:nvSpPr>
        <p:spPr>
          <a:xfrm>
            <a:off x="804796" y="1205010"/>
            <a:ext cx="1040599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333333"/>
                </a:solidFill>
                <a:effectLst/>
                <a:latin typeface="Arial" panose="020B0604020202020204" pitchFamily="34" charset="0"/>
              </a:rPr>
              <a:t>B. Guo, N. Guo and Z. Cen, "</a:t>
            </a:r>
            <a:r>
              <a:rPr lang="en-US" b="1" i="1" dirty="0">
                <a:solidFill>
                  <a:srgbClr val="333333"/>
                </a:solidFill>
                <a:effectLst/>
                <a:latin typeface="Arial" panose="020B0604020202020204" pitchFamily="34" charset="0"/>
              </a:rPr>
              <a:t>Obstacle Avoidance With Dynamic Avoidance Risk Region for Mobile Robots in Dynamic Environments</a:t>
            </a:r>
            <a:r>
              <a:rPr lang="en-US" b="0" i="0" dirty="0">
                <a:solidFill>
                  <a:srgbClr val="333333"/>
                </a:solidFill>
                <a:effectLst/>
                <a:latin typeface="Arial" panose="020B0604020202020204" pitchFamily="34" charset="0"/>
              </a:rPr>
              <a:t>," in </a:t>
            </a:r>
            <a:r>
              <a:rPr lang="en-US" b="0" i="1" dirty="0">
                <a:solidFill>
                  <a:srgbClr val="333333"/>
                </a:solidFill>
                <a:effectLst/>
                <a:latin typeface="Arial" panose="020B0604020202020204" pitchFamily="34" charset="0"/>
              </a:rPr>
              <a:t>IEEE Robotics and Automation Letters</a:t>
            </a:r>
            <a:r>
              <a:rPr lang="en-US" b="0" i="0" dirty="0">
                <a:solidFill>
                  <a:srgbClr val="333333"/>
                </a:solidFill>
                <a:effectLst/>
                <a:latin typeface="Arial" panose="020B0604020202020204" pitchFamily="34" charset="0"/>
              </a:rPr>
              <a:t>, vol. 7, no. 3, pp. 5850-5857, July 2022, </a:t>
            </a:r>
            <a:r>
              <a:rPr lang="en-US" b="0" i="0" dirty="0" err="1">
                <a:solidFill>
                  <a:srgbClr val="333333"/>
                </a:solidFill>
                <a:effectLst/>
                <a:latin typeface="Arial" panose="020B0604020202020204" pitchFamily="34" charset="0"/>
              </a:rPr>
              <a:t>doi</a:t>
            </a:r>
            <a:r>
              <a:rPr lang="en-US" b="0" i="0" dirty="0">
                <a:solidFill>
                  <a:srgbClr val="333333"/>
                </a:solidFill>
                <a:effectLst/>
                <a:latin typeface="Arial" panose="020B0604020202020204" pitchFamily="34" charset="0"/>
              </a:rPr>
              <a:t>: 10.1109/LRA.2022.3161710.</a:t>
            </a:r>
            <a:endParaRPr lang="en-US" b="1" i="0" dirty="0">
              <a:solidFill>
                <a:srgbClr val="333333"/>
              </a:solidFill>
              <a:effectLst/>
              <a:latin typeface="Arial" panose="020B0604020202020204" pitchFamily="34" charset="0"/>
            </a:endParaRPr>
          </a:p>
        </p:txBody>
      </p:sp>
      <p:sp>
        <p:nvSpPr>
          <p:cNvPr id="7" name="TextBox 6">
            <a:extLst>
              <a:ext uri="{FF2B5EF4-FFF2-40B4-BE49-F238E27FC236}">
                <a16:creationId xmlns:a16="http://schemas.microsoft.com/office/drawing/2014/main" id="{922F96BC-C629-8FED-EA50-A4B1FB3949E2}"/>
              </a:ext>
            </a:extLst>
          </p:cNvPr>
          <p:cNvSpPr txBox="1"/>
          <p:nvPr/>
        </p:nvSpPr>
        <p:spPr>
          <a:xfrm>
            <a:off x="895612" y="2493051"/>
            <a:ext cx="610017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First, using the state estimation of the extended </a:t>
            </a:r>
            <a:r>
              <a:rPr lang="en-US" dirty="0" err="1"/>
              <a:t>kalman</a:t>
            </a:r>
            <a:r>
              <a:rPr lang="en-US" dirty="0"/>
              <a:t> filter, a dynamic obstacle avoidance risk region is constructed along the direction of the obstacle movement. </a:t>
            </a:r>
          </a:p>
          <a:p>
            <a:pPr marL="285750" indent="-285750">
              <a:buFont typeface="Wingdings" pitchFamily="2" charset="2"/>
              <a:buChar char="Ø"/>
            </a:pPr>
            <a:r>
              <a:rPr lang="en-US" dirty="0"/>
              <a:t>Second, the robot’s safe obstacle avoidance operation against dynamic obstacles combined with nonlinear model predictive control is realized</a:t>
            </a:r>
          </a:p>
        </p:txBody>
      </p:sp>
      <p:pic>
        <p:nvPicPr>
          <p:cNvPr id="8" name="Picture 7">
            <a:extLst>
              <a:ext uri="{FF2B5EF4-FFF2-40B4-BE49-F238E27FC236}">
                <a16:creationId xmlns:a16="http://schemas.microsoft.com/office/drawing/2014/main" id="{97EF519D-B84A-287D-384A-A45BCAECDFB2}"/>
              </a:ext>
            </a:extLst>
          </p:cNvPr>
          <p:cNvPicPr>
            <a:picLocks noChangeAspect="1"/>
          </p:cNvPicPr>
          <p:nvPr/>
        </p:nvPicPr>
        <p:blipFill>
          <a:blip r:embed="rId2"/>
          <a:stretch>
            <a:fillRect/>
          </a:stretch>
        </p:blipFill>
        <p:spPr>
          <a:xfrm>
            <a:off x="7563981" y="2128340"/>
            <a:ext cx="4122803" cy="2357345"/>
          </a:xfrm>
          <a:prstGeom prst="rect">
            <a:avLst/>
          </a:prstGeom>
        </p:spPr>
      </p:pic>
      <p:sp>
        <p:nvSpPr>
          <p:cNvPr id="10" name="TextBox 9">
            <a:extLst>
              <a:ext uri="{FF2B5EF4-FFF2-40B4-BE49-F238E27FC236}">
                <a16:creationId xmlns:a16="http://schemas.microsoft.com/office/drawing/2014/main" id="{E6435F7B-E6DA-29E6-9180-784FBB2C4F39}"/>
              </a:ext>
            </a:extLst>
          </p:cNvPr>
          <p:cNvSpPr txBox="1"/>
          <p:nvPr/>
        </p:nvSpPr>
        <p:spPr>
          <a:xfrm>
            <a:off x="804796" y="4485685"/>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The state estimation of the moving object combined with the equation of motion is recursively updated using the EKF algorithm</a:t>
            </a:r>
          </a:p>
        </p:txBody>
      </p:sp>
      <p:pic>
        <p:nvPicPr>
          <p:cNvPr id="11" name="Picture 10">
            <a:extLst>
              <a:ext uri="{FF2B5EF4-FFF2-40B4-BE49-F238E27FC236}">
                <a16:creationId xmlns:a16="http://schemas.microsoft.com/office/drawing/2014/main" id="{7D4B8C16-AC14-5ADD-97A7-6510379BE96F}"/>
              </a:ext>
            </a:extLst>
          </p:cNvPr>
          <p:cNvPicPr>
            <a:picLocks noChangeAspect="1"/>
          </p:cNvPicPr>
          <p:nvPr/>
        </p:nvPicPr>
        <p:blipFill>
          <a:blip r:embed="rId3"/>
          <a:stretch>
            <a:fillRect/>
          </a:stretch>
        </p:blipFill>
        <p:spPr>
          <a:xfrm>
            <a:off x="7848948" y="4485685"/>
            <a:ext cx="2973540" cy="1986865"/>
          </a:xfrm>
          <a:prstGeom prst="rect">
            <a:avLst/>
          </a:prstGeom>
        </p:spPr>
      </p:pic>
      <p:sp>
        <p:nvSpPr>
          <p:cNvPr id="12" name="TextBox 11">
            <a:extLst>
              <a:ext uri="{FF2B5EF4-FFF2-40B4-BE49-F238E27FC236}">
                <a16:creationId xmlns:a16="http://schemas.microsoft.com/office/drawing/2014/main" id="{BA86133B-B15F-AC39-6E94-EFF8B719ACB5}"/>
              </a:ext>
            </a:extLst>
          </p:cNvPr>
          <p:cNvSpPr txBox="1"/>
          <p:nvPr/>
        </p:nvSpPr>
        <p:spPr>
          <a:xfrm>
            <a:off x="804795" y="5995529"/>
            <a:ext cx="61001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avoidance mainly considers the states of the obstacles (future positions, direction, velocities)</a:t>
            </a:r>
            <a:endParaRPr lang="en-US" dirty="0"/>
          </a:p>
        </p:txBody>
      </p:sp>
      <p:pic>
        <p:nvPicPr>
          <p:cNvPr id="13" name="Picture 12">
            <a:extLst>
              <a:ext uri="{FF2B5EF4-FFF2-40B4-BE49-F238E27FC236}">
                <a16:creationId xmlns:a16="http://schemas.microsoft.com/office/drawing/2014/main" id="{51825E9D-29B8-6301-02C1-1DD02469FDB2}"/>
              </a:ext>
            </a:extLst>
          </p:cNvPr>
          <p:cNvPicPr>
            <a:picLocks noChangeAspect="1"/>
          </p:cNvPicPr>
          <p:nvPr/>
        </p:nvPicPr>
        <p:blipFill>
          <a:blip r:embed="rId4"/>
          <a:stretch>
            <a:fillRect/>
          </a:stretch>
        </p:blipFill>
        <p:spPr>
          <a:xfrm>
            <a:off x="4344439" y="5181694"/>
            <a:ext cx="2500336" cy="813835"/>
          </a:xfrm>
          <a:prstGeom prst="rect">
            <a:avLst/>
          </a:prstGeom>
        </p:spPr>
      </p:pic>
    </p:spTree>
    <p:extLst>
      <p:ext uri="{BB962C8B-B14F-4D97-AF65-F5344CB8AC3E}">
        <p14:creationId xmlns:p14="http://schemas.microsoft.com/office/powerpoint/2010/main" val="1789822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D89AD-3639-49F7-9C9B-677E9CC1B6BC}"/>
              </a:ext>
            </a:extLst>
          </p:cNvPr>
          <p:cNvSpPr>
            <a:spLocks noGrp="1"/>
          </p:cNvSpPr>
          <p:nvPr>
            <p:ph type="title"/>
          </p:nvPr>
        </p:nvSpPr>
        <p:spPr/>
        <p:txBody>
          <a:bodyPr>
            <a:normAutofit/>
          </a:bodyPr>
          <a:lstStyle/>
          <a:p>
            <a:r>
              <a:rPr lang="en-US" sz="2800" dirty="0"/>
              <a:t>Artificial Potential Field Method</a:t>
            </a:r>
          </a:p>
        </p:txBody>
      </p:sp>
      <p:pic>
        <p:nvPicPr>
          <p:cNvPr id="4" name="Picture 3">
            <a:extLst>
              <a:ext uri="{FF2B5EF4-FFF2-40B4-BE49-F238E27FC236}">
                <a16:creationId xmlns:a16="http://schemas.microsoft.com/office/drawing/2014/main" id="{68EA6EFB-BCDD-493C-B05C-B04047C20D6D}"/>
              </a:ext>
            </a:extLst>
          </p:cNvPr>
          <p:cNvPicPr>
            <a:picLocks noChangeAspect="1"/>
          </p:cNvPicPr>
          <p:nvPr/>
        </p:nvPicPr>
        <p:blipFill>
          <a:blip r:embed="rId2"/>
          <a:stretch>
            <a:fillRect/>
          </a:stretch>
        </p:blipFill>
        <p:spPr>
          <a:xfrm>
            <a:off x="8555076" y="2132811"/>
            <a:ext cx="2026520" cy="1408997"/>
          </a:xfrm>
          <a:prstGeom prst="rect">
            <a:avLst/>
          </a:prstGeom>
        </p:spPr>
      </p:pic>
      <p:pic>
        <p:nvPicPr>
          <p:cNvPr id="5" name="Picture 4">
            <a:extLst>
              <a:ext uri="{FF2B5EF4-FFF2-40B4-BE49-F238E27FC236}">
                <a16:creationId xmlns:a16="http://schemas.microsoft.com/office/drawing/2014/main" id="{F3937AD9-84C3-4088-9779-3A57E6B07C07}"/>
              </a:ext>
            </a:extLst>
          </p:cNvPr>
          <p:cNvPicPr>
            <a:picLocks noChangeAspect="1"/>
          </p:cNvPicPr>
          <p:nvPr/>
        </p:nvPicPr>
        <p:blipFill>
          <a:blip r:embed="rId3"/>
          <a:stretch>
            <a:fillRect/>
          </a:stretch>
        </p:blipFill>
        <p:spPr>
          <a:xfrm>
            <a:off x="624569" y="2250947"/>
            <a:ext cx="6335523" cy="3945171"/>
          </a:xfrm>
          <a:prstGeom prst="rect">
            <a:avLst/>
          </a:prstGeom>
        </p:spPr>
      </p:pic>
      <p:pic>
        <p:nvPicPr>
          <p:cNvPr id="6" name="Picture 5">
            <a:extLst>
              <a:ext uri="{FF2B5EF4-FFF2-40B4-BE49-F238E27FC236}">
                <a16:creationId xmlns:a16="http://schemas.microsoft.com/office/drawing/2014/main" id="{119A53CF-FFA7-40DE-AF66-B068D80D0104}"/>
              </a:ext>
            </a:extLst>
          </p:cNvPr>
          <p:cNvPicPr>
            <a:picLocks noChangeAspect="1"/>
          </p:cNvPicPr>
          <p:nvPr/>
        </p:nvPicPr>
        <p:blipFill>
          <a:blip r:embed="rId4"/>
          <a:stretch>
            <a:fillRect/>
          </a:stretch>
        </p:blipFill>
        <p:spPr>
          <a:xfrm>
            <a:off x="2493394" y="1550424"/>
            <a:ext cx="1885938" cy="491984"/>
          </a:xfrm>
          <a:prstGeom prst="rect">
            <a:avLst/>
          </a:prstGeom>
        </p:spPr>
      </p:pic>
      <p:pic>
        <p:nvPicPr>
          <p:cNvPr id="7" name="Picture 6">
            <a:extLst>
              <a:ext uri="{FF2B5EF4-FFF2-40B4-BE49-F238E27FC236}">
                <a16:creationId xmlns:a16="http://schemas.microsoft.com/office/drawing/2014/main" id="{81B0AE5E-F5FC-4B57-8824-7BBDC936DEC5}"/>
              </a:ext>
            </a:extLst>
          </p:cNvPr>
          <p:cNvPicPr>
            <a:picLocks noChangeAspect="1"/>
          </p:cNvPicPr>
          <p:nvPr/>
        </p:nvPicPr>
        <p:blipFill>
          <a:blip r:embed="rId5"/>
          <a:stretch>
            <a:fillRect/>
          </a:stretch>
        </p:blipFill>
        <p:spPr>
          <a:xfrm>
            <a:off x="6603131" y="3889525"/>
            <a:ext cx="5067300" cy="1269820"/>
          </a:xfrm>
          <a:prstGeom prst="rect">
            <a:avLst/>
          </a:prstGeom>
        </p:spPr>
      </p:pic>
    </p:spTree>
    <p:extLst>
      <p:ext uri="{BB962C8B-B14F-4D97-AF65-F5344CB8AC3E}">
        <p14:creationId xmlns:p14="http://schemas.microsoft.com/office/powerpoint/2010/main" val="1503871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B508F-D69F-705B-A1AD-7BB0EEF58BEE}"/>
              </a:ext>
            </a:extLst>
          </p:cNvPr>
          <p:cNvSpPr txBox="1"/>
          <p:nvPr/>
        </p:nvSpPr>
        <p:spPr>
          <a:xfrm>
            <a:off x="245696" y="904385"/>
            <a:ext cx="1170060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1600" dirty="0">
              <a:effectLst/>
              <a:latin typeface="AdvPS8E82"/>
            </a:endParaRPr>
          </a:p>
          <a:p>
            <a:r>
              <a:rPr lang="en-US" sz="1600" dirty="0">
                <a:effectLst/>
                <a:latin typeface="AdvPS8E82"/>
              </a:rPr>
              <a:t>Feng S, Qian Y, Wang Y. </a:t>
            </a:r>
            <a:r>
              <a:rPr lang="en-US" sz="1600" b="1" i="1" dirty="0">
                <a:effectLst/>
                <a:latin typeface="AdvPS8E82"/>
              </a:rPr>
              <a:t>Collision avoidance method of autonomous vehicle based on improved artificial potential field algorithm</a:t>
            </a:r>
            <a:r>
              <a:rPr lang="en-US" sz="1600" dirty="0">
                <a:effectLst/>
                <a:latin typeface="AdvPS8E82"/>
              </a:rPr>
              <a:t>. </a:t>
            </a:r>
            <a:endParaRPr lang="en-US" sz="1600" dirty="0">
              <a:latin typeface="AdvPS8E82"/>
            </a:endParaRPr>
          </a:p>
          <a:p>
            <a:r>
              <a:rPr lang="en-US" sz="1600" dirty="0">
                <a:effectLst/>
                <a:latin typeface="AdvPS8E82"/>
              </a:rPr>
              <a:t>Proceedings of the Institution of Mechanical Engineers, Part D: Journal of Automobile Engineering. 2021;235(14):3416-3430. doi:10.1177/09544070211014319</a:t>
            </a:r>
            <a:endParaRPr lang="en-US" sz="1600" dirty="0"/>
          </a:p>
        </p:txBody>
      </p:sp>
      <p:sp>
        <p:nvSpPr>
          <p:cNvPr id="7" name="TextBox 6">
            <a:extLst>
              <a:ext uri="{FF2B5EF4-FFF2-40B4-BE49-F238E27FC236}">
                <a16:creationId xmlns:a16="http://schemas.microsoft.com/office/drawing/2014/main" id="{CA988A7E-64C2-0149-61E9-FDE468A32E24}"/>
              </a:ext>
            </a:extLst>
          </p:cNvPr>
          <p:cNvSpPr txBox="1"/>
          <p:nvPr/>
        </p:nvSpPr>
        <p:spPr>
          <a:xfrm>
            <a:off x="726509" y="2229633"/>
            <a:ext cx="9239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D3502E7-5D59-2FCA-F3B1-63DD4CB1B0FE}"/>
              </a:ext>
            </a:extLst>
          </p:cNvPr>
          <p:cNvSpPr txBox="1"/>
          <p:nvPr/>
        </p:nvSpPr>
        <p:spPr>
          <a:xfrm>
            <a:off x="1703540" y="3429000"/>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A124A364-7241-53EE-B2F1-03D311BBD849}"/>
              </a:ext>
            </a:extLst>
          </p:cNvPr>
          <p:cNvSpPr/>
          <p:nvPr/>
        </p:nvSpPr>
        <p:spPr>
          <a:xfrm>
            <a:off x="223990" y="2370463"/>
            <a:ext cx="5453646" cy="333707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endParaRPr lang="en-US" sz="1400" dirty="0">
              <a:latin typeface="AdvTimes"/>
            </a:endParaRPr>
          </a:p>
          <a:p>
            <a:pPr marL="285750" indent="-285750">
              <a:buFont typeface="Wingdings" pitchFamily="2" charset="2"/>
              <a:buChar char="Ø"/>
            </a:pPr>
            <a:r>
              <a:rPr lang="en-US" sz="1400" dirty="0">
                <a:latin typeface="AdvTimes"/>
              </a:rPr>
              <a:t>D</a:t>
            </a:r>
            <a:r>
              <a:rPr lang="en-US" sz="1400" dirty="0">
                <a:effectLst/>
                <a:latin typeface="AdvTimes"/>
              </a:rPr>
              <a:t>esigned an improved APF method for generating a safe and stable collision-free path in a dynamic traffic environment.</a:t>
            </a:r>
          </a:p>
          <a:p>
            <a:pPr marL="285750" indent="-285750">
              <a:buFont typeface="Wingdings" pitchFamily="2" charset="2"/>
              <a:buChar char="Ø"/>
            </a:pPr>
            <a:r>
              <a:rPr lang="en-US" sz="1400" dirty="0">
                <a:latin typeface="AdvTimes"/>
              </a:rPr>
              <a:t>First, I</a:t>
            </a:r>
            <a:r>
              <a:rPr lang="en-US" sz="1400" dirty="0">
                <a:effectLst/>
                <a:latin typeface="AdvTimes"/>
              </a:rPr>
              <a:t>nfluence range of obstacles is determined by the position, speed and direction, which is no longer a fixed value compared with a conventional algorithm.</a:t>
            </a:r>
          </a:p>
          <a:p>
            <a:pPr marL="285750" indent="-285750">
              <a:buFont typeface="Wingdings" pitchFamily="2" charset="2"/>
              <a:buChar char="Ø"/>
            </a:pPr>
            <a:r>
              <a:rPr lang="en-US" sz="1400" dirty="0">
                <a:latin typeface="AdvTimes"/>
              </a:rPr>
              <a:t>Second, </a:t>
            </a:r>
            <a:r>
              <a:rPr lang="en-US" sz="1400" dirty="0">
                <a:effectLst/>
                <a:latin typeface="AdvTimes"/>
              </a:rPr>
              <a:t>based on different obstacles (the threat level is determined by the mass, size and speed), the proposed position repulsion works to prevent collision accidents, and the defined speed repulsion decelerates the autonomous vehicle when necessary </a:t>
            </a:r>
            <a:endParaRPr lang="en-US" sz="1400" dirty="0"/>
          </a:p>
          <a:p>
            <a:pPr marL="285750" indent="-285750">
              <a:buFont typeface="Wingdings" pitchFamily="2" charset="2"/>
              <a:buChar char="Ø"/>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a:extLst>
              <a:ext uri="{FF2B5EF4-FFF2-40B4-BE49-F238E27FC236}">
                <a16:creationId xmlns:a16="http://schemas.microsoft.com/office/drawing/2014/main" id="{AF6F9244-E3C7-77C7-1F0E-192B2CD6D626}"/>
              </a:ext>
            </a:extLst>
          </p:cNvPr>
          <p:cNvPicPr>
            <a:picLocks noChangeAspect="1"/>
          </p:cNvPicPr>
          <p:nvPr/>
        </p:nvPicPr>
        <p:blipFill>
          <a:blip r:embed="rId3"/>
          <a:stretch>
            <a:fillRect/>
          </a:stretch>
        </p:blipFill>
        <p:spPr>
          <a:xfrm>
            <a:off x="7069571" y="1760028"/>
            <a:ext cx="2262387" cy="1977868"/>
          </a:xfrm>
          <a:prstGeom prst="rect">
            <a:avLst/>
          </a:prstGeom>
        </p:spPr>
      </p:pic>
      <p:pic>
        <p:nvPicPr>
          <p:cNvPr id="14" name="Picture 13">
            <a:extLst>
              <a:ext uri="{FF2B5EF4-FFF2-40B4-BE49-F238E27FC236}">
                <a16:creationId xmlns:a16="http://schemas.microsoft.com/office/drawing/2014/main" id="{EB4B7D55-2FBC-5B48-7B2B-39D4B88CDA86}"/>
              </a:ext>
            </a:extLst>
          </p:cNvPr>
          <p:cNvPicPr>
            <a:picLocks noChangeAspect="1"/>
          </p:cNvPicPr>
          <p:nvPr/>
        </p:nvPicPr>
        <p:blipFill>
          <a:blip r:embed="rId4"/>
          <a:stretch>
            <a:fillRect/>
          </a:stretch>
        </p:blipFill>
        <p:spPr>
          <a:xfrm>
            <a:off x="5870530" y="3516321"/>
            <a:ext cx="6232101" cy="2944300"/>
          </a:xfrm>
          <a:prstGeom prst="rect">
            <a:avLst/>
          </a:prstGeom>
        </p:spPr>
      </p:pic>
    </p:spTree>
    <p:extLst>
      <p:ext uri="{BB962C8B-B14F-4D97-AF65-F5344CB8AC3E}">
        <p14:creationId xmlns:p14="http://schemas.microsoft.com/office/powerpoint/2010/main" val="3091027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B211BA-CE36-5D2C-93A1-51888695D0C7}"/>
              </a:ext>
            </a:extLst>
          </p:cNvPr>
          <p:cNvSpPr txBox="1"/>
          <p:nvPr/>
        </p:nvSpPr>
        <p:spPr>
          <a:xfrm>
            <a:off x="3138967" y="239839"/>
            <a:ext cx="38064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Calibri"/>
              </a:rPr>
              <a:t>Hardware in the loop setup 1 </a:t>
            </a:r>
          </a:p>
        </p:txBody>
      </p:sp>
      <p:pic>
        <p:nvPicPr>
          <p:cNvPr id="2050" name="Picture 2" descr="Simulating Trajectory Tracking Controllers for Driverless Cars » Student  Lounge - MATLAB &amp; Simulink">
            <a:extLst>
              <a:ext uri="{FF2B5EF4-FFF2-40B4-BE49-F238E27FC236}">
                <a16:creationId xmlns:a16="http://schemas.microsoft.com/office/drawing/2014/main" id="{F1E3B374-8D2C-B3B7-6F3E-1EA252DA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07" y="3084840"/>
            <a:ext cx="9901238" cy="3533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E1FE97-59EE-A87E-77C5-45FB081DFF0E}"/>
              </a:ext>
            </a:extLst>
          </p:cNvPr>
          <p:cNvPicPr>
            <a:picLocks noChangeAspect="1"/>
          </p:cNvPicPr>
          <p:nvPr/>
        </p:nvPicPr>
        <p:blipFill>
          <a:blip r:embed="rId3"/>
          <a:stretch>
            <a:fillRect/>
          </a:stretch>
        </p:blipFill>
        <p:spPr>
          <a:xfrm>
            <a:off x="1709392" y="3229592"/>
            <a:ext cx="2890040" cy="1352793"/>
          </a:xfrm>
          <a:prstGeom prst="rect">
            <a:avLst/>
          </a:prstGeom>
        </p:spPr>
      </p:pic>
      <p:pic>
        <p:nvPicPr>
          <p:cNvPr id="7" name="Picture 6">
            <a:extLst>
              <a:ext uri="{FF2B5EF4-FFF2-40B4-BE49-F238E27FC236}">
                <a16:creationId xmlns:a16="http://schemas.microsoft.com/office/drawing/2014/main" id="{ED543FEC-E05E-9F53-B482-1244B6828A9F}"/>
              </a:ext>
            </a:extLst>
          </p:cNvPr>
          <p:cNvPicPr>
            <a:picLocks noChangeAspect="1"/>
          </p:cNvPicPr>
          <p:nvPr/>
        </p:nvPicPr>
        <p:blipFill>
          <a:blip r:embed="rId3"/>
          <a:stretch>
            <a:fillRect/>
          </a:stretch>
        </p:blipFill>
        <p:spPr>
          <a:xfrm>
            <a:off x="2062156" y="4727137"/>
            <a:ext cx="2537276" cy="393503"/>
          </a:xfrm>
          <a:prstGeom prst="rect">
            <a:avLst/>
          </a:prstGeom>
        </p:spPr>
      </p:pic>
      <p:sp>
        <p:nvSpPr>
          <p:cNvPr id="8" name="Rectangle: Rounded Corners 7">
            <a:extLst>
              <a:ext uri="{FF2B5EF4-FFF2-40B4-BE49-F238E27FC236}">
                <a16:creationId xmlns:a16="http://schemas.microsoft.com/office/drawing/2014/main" id="{FF761D66-F4EF-0F8A-A021-802E5769DFB1}"/>
              </a:ext>
            </a:extLst>
          </p:cNvPr>
          <p:cNvSpPr/>
          <p:nvPr/>
        </p:nvSpPr>
        <p:spPr>
          <a:xfrm>
            <a:off x="1924544" y="3381524"/>
            <a:ext cx="2459736"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Planning and Control </a:t>
            </a:r>
          </a:p>
        </p:txBody>
      </p:sp>
      <p:pic>
        <p:nvPicPr>
          <p:cNvPr id="2052" name="Picture 4" descr="MATLAB for the University Department of Professional Studies">
            <a:extLst>
              <a:ext uri="{FF2B5EF4-FFF2-40B4-BE49-F238E27FC236}">
                <a16:creationId xmlns:a16="http://schemas.microsoft.com/office/drawing/2014/main" id="{FFB922A3-F88E-4582-726D-6FC36F6A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275" y="3905988"/>
            <a:ext cx="1608781" cy="6194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5B2A736-AEFB-B9E9-CA92-4A15FAAF296B}"/>
              </a:ext>
            </a:extLst>
          </p:cNvPr>
          <p:cNvSpPr/>
          <p:nvPr/>
        </p:nvSpPr>
        <p:spPr>
          <a:xfrm>
            <a:off x="4814584" y="3084840"/>
            <a:ext cx="146304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Raw Control actions</a:t>
            </a:r>
          </a:p>
        </p:txBody>
      </p:sp>
      <p:pic>
        <p:nvPicPr>
          <p:cNvPr id="2054" name="Picture 6" descr="2022 Chevrolet Bolt EUV Reviews, Ratings, Prices - Consumer Reports">
            <a:extLst>
              <a:ext uri="{FF2B5EF4-FFF2-40B4-BE49-F238E27FC236}">
                <a16:creationId xmlns:a16="http://schemas.microsoft.com/office/drawing/2014/main" id="{B2AFE4C7-04F4-A29A-F043-086CA18D62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776" y="3093991"/>
            <a:ext cx="2239744" cy="163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521F69A-518C-021E-244D-49D69C330D9F}"/>
              </a:ext>
            </a:extLst>
          </p:cNvPr>
          <p:cNvSpPr/>
          <p:nvPr/>
        </p:nvSpPr>
        <p:spPr>
          <a:xfrm>
            <a:off x="6906463" y="5014851"/>
            <a:ext cx="1787384"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Vehicle Dynamics Model</a:t>
            </a:r>
          </a:p>
        </p:txBody>
      </p:sp>
      <p:pic>
        <p:nvPicPr>
          <p:cNvPr id="2056" name="Picture 8" descr="Baseline real-time target machine - Capabilities | Speedgoat">
            <a:extLst>
              <a:ext uri="{FF2B5EF4-FFF2-40B4-BE49-F238E27FC236}">
                <a16:creationId xmlns:a16="http://schemas.microsoft.com/office/drawing/2014/main" id="{6EF599DA-DE41-7617-0B20-F33C5045C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881" y="1267019"/>
            <a:ext cx="2882703" cy="16205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CALEXIO - P.G. Intergroup">
            <a:extLst>
              <a:ext uri="{FF2B5EF4-FFF2-40B4-BE49-F238E27FC236}">
                <a16:creationId xmlns:a16="http://schemas.microsoft.com/office/drawing/2014/main" id="{5EE59C8B-89DD-33B6-8BA1-CDF9B7A8E2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5078" y="1239080"/>
            <a:ext cx="2591067" cy="14584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B5ACB0-66CA-A7D7-6FB4-1C4E5544587A}"/>
              </a:ext>
            </a:extLst>
          </p:cNvPr>
          <p:cNvCxnSpPr>
            <a:cxnSpLocks/>
          </p:cNvCxnSpPr>
          <p:nvPr/>
        </p:nvCxnSpPr>
        <p:spPr>
          <a:xfrm>
            <a:off x="4725679" y="2149050"/>
            <a:ext cx="2886969"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4" name="Rectangle: Rounded Corners 13">
            <a:extLst>
              <a:ext uri="{FF2B5EF4-FFF2-40B4-BE49-F238E27FC236}">
                <a16:creationId xmlns:a16="http://schemas.microsoft.com/office/drawing/2014/main" id="{4094CE48-0287-43B7-8BB6-D28B1196CBE5}"/>
              </a:ext>
            </a:extLst>
          </p:cNvPr>
          <p:cNvSpPr/>
          <p:nvPr/>
        </p:nvSpPr>
        <p:spPr>
          <a:xfrm>
            <a:off x="5480327" y="1586708"/>
            <a:ext cx="1088136"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CAN Interface</a:t>
            </a:r>
          </a:p>
        </p:txBody>
      </p:sp>
      <p:cxnSp>
        <p:nvCxnSpPr>
          <p:cNvPr id="17" name="Straight Arrow Connector 16">
            <a:extLst>
              <a:ext uri="{FF2B5EF4-FFF2-40B4-BE49-F238E27FC236}">
                <a16:creationId xmlns:a16="http://schemas.microsoft.com/office/drawing/2014/main" id="{4BBCEFE7-AB0A-F425-27E3-8A887A8D64A7}"/>
              </a:ext>
            </a:extLst>
          </p:cNvPr>
          <p:cNvCxnSpPr>
            <a:cxnSpLocks/>
          </p:cNvCxnSpPr>
          <p:nvPr/>
        </p:nvCxnSpPr>
        <p:spPr>
          <a:xfrm flipV="1">
            <a:off x="8229600" y="2575281"/>
            <a:ext cx="393192" cy="65431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9" name="Rectangle: Rounded Corners 18">
            <a:extLst>
              <a:ext uri="{FF2B5EF4-FFF2-40B4-BE49-F238E27FC236}">
                <a16:creationId xmlns:a16="http://schemas.microsoft.com/office/drawing/2014/main" id="{B107B830-0C5C-C183-0D23-80FF37C4C96F}"/>
              </a:ext>
            </a:extLst>
          </p:cNvPr>
          <p:cNvSpPr/>
          <p:nvPr/>
        </p:nvSpPr>
        <p:spPr>
          <a:xfrm>
            <a:off x="8732520" y="2737929"/>
            <a:ext cx="934785"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Digital Twin</a:t>
            </a:r>
          </a:p>
        </p:txBody>
      </p:sp>
      <p:sp>
        <p:nvSpPr>
          <p:cNvPr id="20" name="Rectangle: Rounded Corners 19">
            <a:extLst>
              <a:ext uri="{FF2B5EF4-FFF2-40B4-BE49-F238E27FC236}">
                <a16:creationId xmlns:a16="http://schemas.microsoft.com/office/drawing/2014/main" id="{C80115DC-9659-1DA1-C0CA-CE9C5ADBD5C7}"/>
              </a:ext>
            </a:extLst>
          </p:cNvPr>
          <p:cNvSpPr/>
          <p:nvPr/>
        </p:nvSpPr>
        <p:spPr>
          <a:xfrm>
            <a:off x="10296145" y="1566519"/>
            <a:ext cx="1441018"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err="1"/>
              <a:t>dSPACE</a:t>
            </a:r>
            <a:r>
              <a:rPr kumimoji="0" lang="en-US" sz="1200" b="0" i="0" u="none" strike="noStrike" cap="none" spc="0" normalizeH="0" baseline="0" dirty="0">
                <a:ln>
                  <a:noFill/>
                </a:ln>
                <a:solidFill>
                  <a:srgbClr val="000000"/>
                </a:solidFill>
                <a:effectLst/>
                <a:uFillTx/>
                <a:latin typeface="+mn-lt"/>
                <a:ea typeface="+mn-ea"/>
                <a:cs typeface="+mn-cs"/>
                <a:sym typeface="Calibri"/>
              </a:rPr>
              <a:t> Vehicle Dynamics Models</a:t>
            </a:r>
          </a:p>
        </p:txBody>
      </p:sp>
    </p:spTree>
    <p:extLst>
      <p:ext uri="{BB962C8B-B14F-4D97-AF65-F5344CB8AC3E}">
        <p14:creationId xmlns:p14="http://schemas.microsoft.com/office/powerpoint/2010/main" val="2086546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66D46-0F4A-B865-2204-7EE10CCD354A}"/>
              </a:ext>
            </a:extLst>
          </p:cNvPr>
          <p:cNvSpPr txBox="1"/>
          <p:nvPr/>
        </p:nvSpPr>
        <p:spPr>
          <a:xfrm>
            <a:off x="604380" y="1141667"/>
            <a:ext cx="1031831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222222"/>
                </a:solidFill>
                <a:effectLst/>
                <a:latin typeface="Arial" panose="020B0604020202020204" pitchFamily="34" charset="0"/>
              </a:rPr>
              <a:t>Wang P, Gao S, Li L, Sun B, Cheng S. </a:t>
            </a:r>
            <a:r>
              <a:rPr lang="en-US" sz="1600" b="1" i="1" dirty="0">
                <a:solidFill>
                  <a:srgbClr val="222222"/>
                </a:solidFill>
                <a:effectLst/>
                <a:latin typeface="Arial" panose="020B0604020202020204" pitchFamily="34" charset="0"/>
              </a:rPr>
              <a:t>Obstacle Avoidance Path Planning Design for Autonomous Driving Vehicles Based on an Improved Artificial Potential Field Algorithm</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Energies</a:t>
            </a:r>
            <a:r>
              <a:rPr lang="en-US" sz="1600" b="0" i="0" dirty="0">
                <a:solidFill>
                  <a:srgbClr val="222222"/>
                </a:solidFill>
                <a:effectLst/>
                <a:latin typeface="Arial" panose="020B0604020202020204" pitchFamily="34" charset="0"/>
              </a:rPr>
              <a:t>. 2019; 12(12):2342.</a:t>
            </a:r>
            <a:endParaRPr lang="en-US" sz="1600"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7AB15372-0DCF-6762-4740-36E12324252C}"/>
              </a:ext>
            </a:extLst>
          </p:cNvPr>
          <p:cNvSpPr txBox="1"/>
          <p:nvPr/>
        </p:nvSpPr>
        <p:spPr>
          <a:xfrm>
            <a:off x="801269" y="2187472"/>
            <a:ext cx="5491620"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Wingdings" pitchFamily="2" charset="2"/>
              <a:buChar char="Ø"/>
            </a:pPr>
            <a:r>
              <a:rPr lang="en-US" sz="1400" dirty="0">
                <a:effectLst/>
                <a:latin typeface="URWPalladioL"/>
              </a:rPr>
              <a:t>Firstly, by analyzing the obstacle avoidance behavior of a human driver,  a safety model of obstacle avoidance is constructed.</a:t>
            </a:r>
          </a:p>
          <a:p>
            <a:pPr marL="285750" indent="-285750">
              <a:buFont typeface="Wingdings" pitchFamily="2" charset="2"/>
              <a:buChar char="Ø"/>
            </a:pPr>
            <a:r>
              <a:rPr lang="en-US" sz="1400" dirty="0">
                <a:effectLst/>
                <a:latin typeface="URWPalladioL"/>
              </a:rPr>
              <a:t>Then, based on the safety model, the artificial potential field method is improved, and the repulsive field range of obstacles are rebuilt </a:t>
            </a:r>
            <a:endParaRPr lang="en-US" sz="1400" dirty="0"/>
          </a:p>
          <a:p>
            <a:endParaRPr lang="en-US" sz="1400" dirty="0"/>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E0281190-0082-94AC-7244-A23EDACE1F74}"/>
              </a:ext>
            </a:extLst>
          </p:cNvPr>
          <p:cNvSpPr txBox="1"/>
          <p:nvPr/>
        </p:nvSpPr>
        <p:spPr>
          <a:xfrm>
            <a:off x="1005792" y="3440097"/>
            <a:ext cx="610017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i="1" dirty="0">
                <a:effectLst/>
                <a:latin typeface="URWPalladioL"/>
              </a:rPr>
              <a:t>Safety Model of Obstacle Avoidance:</a:t>
            </a:r>
          </a:p>
          <a:p>
            <a:pPr marL="285750" indent="-285750">
              <a:buFont typeface="Wingdings" pitchFamily="2" charset="2"/>
              <a:buChar char="Ø"/>
            </a:pPr>
            <a:r>
              <a:rPr lang="en-US" sz="1400" dirty="0">
                <a:latin typeface="URWPalladioL"/>
              </a:rPr>
              <a:t>O</a:t>
            </a:r>
            <a:r>
              <a:rPr lang="en-US" sz="1400" dirty="0">
                <a:effectLst/>
                <a:latin typeface="URWPalladioL"/>
              </a:rPr>
              <a:t>bstacle avoidance model is constructed by combining the driving risk model and driver behavior characteristics </a:t>
            </a:r>
            <a:endParaRPr lang="en-US" sz="1400" dirty="0"/>
          </a:p>
          <a:p>
            <a:r>
              <a:rPr lang="en-US" sz="1400" dirty="0">
                <a:effectLst/>
                <a:latin typeface="URWPalladioL"/>
              </a:rPr>
              <a:t> </a:t>
            </a:r>
            <a:endParaRPr lang="en-US" sz="1400" dirty="0"/>
          </a:p>
          <a:p>
            <a:r>
              <a:rPr lang="en-US" sz="1400" i="1" dirty="0">
                <a:effectLst/>
                <a:latin typeface="URWPalladioL"/>
              </a:rPr>
              <a:t> </a:t>
            </a:r>
            <a:endParaRPr lang="en-US" sz="1400" dirty="0"/>
          </a:p>
        </p:txBody>
      </p:sp>
      <p:pic>
        <p:nvPicPr>
          <p:cNvPr id="9" name="Picture 8">
            <a:extLst>
              <a:ext uri="{FF2B5EF4-FFF2-40B4-BE49-F238E27FC236}">
                <a16:creationId xmlns:a16="http://schemas.microsoft.com/office/drawing/2014/main" id="{FDFCEFB6-577A-D446-8D6F-42281630CC58}"/>
              </a:ext>
            </a:extLst>
          </p:cNvPr>
          <p:cNvPicPr>
            <a:picLocks noChangeAspect="1"/>
          </p:cNvPicPr>
          <p:nvPr/>
        </p:nvPicPr>
        <p:blipFill>
          <a:blip r:embed="rId2"/>
          <a:stretch>
            <a:fillRect/>
          </a:stretch>
        </p:blipFill>
        <p:spPr>
          <a:xfrm>
            <a:off x="1120962" y="4383258"/>
            <a:ext cx="5476679" cy="2075785"/>
          </a:xfrm>
          <a:prstGeom prst="rect">
            <a:avLst/>
          </a:prstGeom>
        </p:spPr>
      </p:pic>
      <p:pic>
        <p:nvPicPr>
          <p:cNvPr id="12" name="Picture 11">
            <a:extLst>
              <a:ext uri="{FF2B5EF4-FFF2-40B4-BE49-F238E27FC236}">
                <a16:creationId xmlns:a16="http://schemas.microsoft.com/office/drawing/2014/main" id="{A4BAF1AE-14A5-44FC-8415-47164BD1700E}"/>
              </a:ext>
            </a:extLst>
          </p:cNvPr>
          <p:cNvPicPr>
            <a:picLocks noChangeAspect="1"/>
          </p:cNvPicPr>
          <p:nvPr/>
        </p:nvPicPr>
        <p:blipFill>
          <a:blip r:embed="rId3"/>
          <a:stretch>
            <a:fillRect/>
          </a:stretch>
        </p:blipFill>
        <p:spPr>
          <a:xfrm>
            <a:off x="7443168" y="2187472"/>
            <a:ext cx="3844964" cy="1491185"/>
          </a:xfrm>
          <a:prstGeom prst="rect">
            <a:avLst/>
          </a:prstGeom>
        </p:spPr>
      </p:pic>
      <p:pic>
        <p:nvPicPr>
          <p:cNvPr id="13" name="Picture 12">
            <a:extLst>
              <a:ext uri="{FF2B5EF4-FFF2-40B4-BE49-F238E27FC236}">
                <a16:creationId xmlns:a16="http://schemas.microsoft.com/office/drawing/2014/main" id="{178DFDF1-E79A-4B26-9470-4DFA56493035}"/>
              </a:ext>
            </a:extLst>
          </p:cNvPr>
          <p:cNvPicPr>
            <a:picLocks noChangeAspect="1"/>
          </p:cNvPicPr>
          <p:nvPr/>
        </p:nvPicPr>
        <p:blipFill>
          <a:blip r:embed="rId4"/>
          <a:stretch>
            <a:fillRect/>
          </a:stretch>
        </p:blipFill>
        <p:spPr>
          <a:xfrm>
            <a:off x="7256150" y="4246011"/>
            <a:ext cx="4031982" cy="1631007"/>
          </a:xfrm>
          <a:prstGeom prst="rect">
            <a:avLst/>
          </a:prstGeom>
        </p:spPr>
      </p:pic>
    </p:spTree>
    <p:extLst>
      <p:ext uri="{BB962C8B-B14F-4D97-AF65-F5344CB8AC3E}">
        <p14:creationId xmlns:p14="http://schemas.microsoft.com/office/powerpoint/2010/main" val="21955352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EA92-BAF0-CC98-6325-24B6B2D1866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2666591D-F44E-46D6-F831-06D80EB4BC20}"/>
              </a:ext>
            </a:extLst>
          </p:cNvPr>
          <p:cNvSpPr txBox="1"/>
          <p:nvPr/>
        </p:nvSpPr>
        <p:spPr>
          <a:xfrm>
            <a:off x="905004" y="1090849"/>
            <a:ext cx="1091956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Collision avoidance of 3-dimensional objects in dynamic environments</a:t>
            </a:r>
          </a:p>
          <a:p>
            <a:r>
              <a:rPr lang="en-US" dirty="0"/>
              <a:t>		K Dhal, A Kashyap, A Chakravarthy - </a:t>
            </a:r>
            <a:r>
              <a:rPr lang="en-US" dirty="0" err="1"/>
              <a:t>arXiv</a:t>
            </a:r>
            <a:r>
              <a:rPr lang="en-US" dirty="0"/>
              <a:t> preprint arXiv:2203.09037, 2022 - </a:t>
            </a:r>
            <a:r>
              <a:rPr lang="en-US" dirty="0" err="1"/>
              <a:t>arxiv.org</a:t>
            </a:r>
            <a:endParaRPr lang="en-US" dirty="0"/>
          </a:p>
        </p:txBody>
      </p:sp>
      <p:sp>
        <p:nvSpPr>
          <p:cNvPr id="9" name="TextBox 8">
            <a:extLst>
              <a:ext uri="{FF2B5EF4-FFF2-40B4-BE49-F238E27FC236}">
                <a16:creationId xmlns:a16="http://schemas.microsoft.com/office/drawing/2014/main" id="{DF13B013-9E1D-8281-4CD2-AD459732DADE}"/>
              </a:ext>
            </a:extLst>
          </p:cNvPr>
          <p:cNvSpPr txBox="1"/>
          <p:nvPr/>
        </p:nvSpPr>
        <p:spPr>
          <a:xfrm>
            <a:off x="398133" y="2160648"/>
            <a:ext cx="62907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M</a:t>
            </a:r>
            <a:r>
              <a:rPr lang="en-US" sz="1800" b="0" dirty="0">
                <a:effectLst/>
                <a:latin typeface="NimbusRomNo9L"/>
              </a:rPr>
              <a:t>odelled the shapes of the objects using suitable combinations of ellipsoids and one-sheeted/two-sheeted hyperboloids, and employ a collision cone approach to achieve collision avoidance. </a:t>
            </a:r>
            <a:endParaRPr lang="en-US" dirty="0"/>
          </a:p>
        </p:txBody>
      </p:sp>
      <p:pic>
        <p:nvPicPr>
          <p:cNvPr id="10" name="Picture 9">
            <a:extLst>
              <a:ext uri="{FF2B5EF4-FFF2-40B4-BE49-F238E27FC236}">
                <a16:creationId xmlns:a16="http://schemas.microsoft.com/office/drawing/2014/main" id="{B1D8B121-BF03-EF9D-51A0-7C5CD183D0AE}"/>
              </a:ext>
            </a:extLst>
          </p:cNvPr>
          <p:cNvPicPr>
            <a:picLocks noChangeAspect="1"/>
          </p:cNvPicPr>
          <p:nvPr/>
        </p:nvPicPr>
        <p:blipFill>
          <a:blip r:embed="rId2"/>
          <a:stretch>
            <a:fillRect/>
          </a:stretch>
        </p:blipFill>
        <p:spPr>
          <a:xfrm>
            <a:off x="5170747" y="4219315"/>
            <a:ext cx="2372883" cy="2382451"/>
          </a:xfrm>
          <a:prstGeom prst="rect">
            <a:avLst/>
          </a:prstGeom>
        </p:spPr>
      </p:pic>
      <p:sp>
        <p:nvSpPr>
          <p:cNvPr id="11" name="TextBox 10">
            <a:extLst>
              <a:ext uri="{FF2B5EF4-FFF2-40B4-BE49-F238E27FC236}">
                <a16:creationId xmlns:a16="http://schemas.microsoft.com/office/drawing/2014/main" id="{A8E2A066-07ED-0D07-7C96-26BEC3A99109}"/>
              </a:ext>
            </a:extLst>
          </p:cNvPr>
          <p:cNvSpPr txBox="1"/>
          <p:nvPr/>
        </p:nvSpPr>
        <p:spPr>
          <a:xfrm>
            <a:off x="5502729" y="3347357"/>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244207CC-ACAA-AAD4-2778-43C27F2D86CC}"/>
              </a:ext>
            </a:extLst>
          </p:cNvPr>
          <p:cNvSpPr txBox="1"/>
          <p:nvPr/>
        </p:nvSpPr>
        <p:spPr>
          <a:xfrm>
            <a:off x="398133" y="3556109"/>
            <a:ext cx="619412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This paper employs a </a:t>
            </a:r>
            <a:r>
              <a:rPr lang="en-US" sz="1800" b="1" i="1" dirty="0">
                <a:effectLst/>
                <a:latin typeface="NimbusRomNo9L"/>
              </a:rPr>
              <a:t>collision cone based</a:t>
            </a:r>
            <a:r>
              <a:rPr lang="en-US" sz="1800" dirty="0">
                <a:effectLst/>
                <a:latin typeface="NimbusRomNo9L"/>
              </a:rPr>
              <a:t> approach to de- </a:t>
            </a:r>
            <a:r>
              <a:rPr lang="en-US" sz="1800" dirty="0" err="1">
                <a:effectLst/>
                <a:latin typeface="NimbusRomNo9L"/>
              </a:rPr>
              <a:t>termine</a:t>
            </a:r>
            <a:r>
              <a:rPr lang="en-US" sz="1800" dirty="0">
                <a:effectLst/>
                <a:latin typeface="NimbusRomNo9L"/>
              </a:rPr>
              <a:t> collision avoidance laws for moving objects having elongated, non-convex shapes </a:t>
            </a:r>
            <a:endParaRPr lang="en-US" dirty="0"/>
          </a:p>
        </p:txBody>
      </p:sp>
      <p:pic>
        <p:nvPicPr>
          <p:cNvPr id="14" name="Picture 13">
            <a:extLst>
              <a:ext uri="{FF2B5EF4-FFF2-40B4-BE49-F238E27FC236}">
                <a16:creationId xmlns:a16="http://schemas.microsoft.com/office/drawing/2014/main" id="{8E91DAB7-B9D8-4657-E636-A06B3405E9A4}"/>
              </a:ext>
            </a:extLst>
          </p:cNvPr>
          <p:cNvPicPr>
            <a:picLocks noChangeAspect="1"/>
          </p:cNvPicPr>
          <p:nvPr/>
        </p:nvPicPr>
        <p:blipFill>
          <a:blip r:embed="rId3"/>
          <a:stretch>
            <a:fillRect/>
          </a:stretch>
        </p:blipFill>
        <p:spPr>
          <a:xfrm>
            <a:off x="691962" y="4842207"/>
            <a:ext cx="2864924" cy="773276"/>
          </a:xfrm>
          <a:prstGeom prst="rect">
            <a:avLst/>
          </a:prstGeom>
        </p:spPr>
      </p:pic>
      <p:sp>
        <p:nvSpPr>
          <p:cNvPr id="15" name="TextBox 14">
            <a:extLst>
              <a:ext uri="{FF2B5EF4-FFF2-40B4-BE49-F238E27FC236}">
                <a16:creationId xmlns:a16="http://schemas.microsoft.com/office/drawing/2014/main" id="{BCAABFFD-8261-BEAC-63AE-095A851EE97C}"/>
              </a:ext>
            </a:extLst>
          </p:cNvPr>
          <p:cNvSpPr txBox="1"/>
          <p:nvPr/>
        </p:nvSpPr>
        <p:spPr>
          <a:xfrm>
            <a:off x="421760" y="5955439"/>
            <a:ext cx="488370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collision region is based on just the relative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Velocities of objects.</a:t>
            </a:r>
          </a:p>
        </p:txBody>
      </p:sp>
      <p:sp>
        <p:nvSpPr>
          <p:cNvPr id="17" name="TextBox 16">
            <a:extLst>
              <a:ext uri="{FF2B5EF4-FFF2-40B4-BE49-F238E27FC236}">
                <a16:creationId xmlns:a16="http://schemas.microsoft.com/office/drawing/2014/main" id="{874D5D5A-25A5-A9F1-418D-80A8A2ED9DF2}"/>
              </a:ext>
            </a:extLst>
          </p:cNvPr>
          <p:cNvSpPr txBox="1"/>
          <p:nvPr/>
        </p:nvSpPr>
        <p:spPr>
          <a:xfrm>
            <a:off x="5997880" y="2198318"/>
            <a:ext cx="59881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sz="1800" dirty="0">
                <a:effectLst/>
                <a:latin typeface="NimbusRomNo9L"/>
              </a:rPr>
              <a:t>If the velocity vector of </a:t>
            </a:r>
            <a:r>
              <a:rPr lang="en-US" sz="1800" i="1" dirty="0">
                <a:effectLst/>
                <a:latin typeface="NimbusRomNo9L"/>
              </a:rPr>
              <a:t>A </a:t>
            </a:r>
            <a:r>
              <a:rPr lang="en-US" sz="1800" dirty="0">
                <a:effectLst/>
                <a:latin typeface="NimbusRomNo9L"/>
              </a:rPr>
              <a:t>lies inside the collision cone, then </a:t>
            </a:r>
            <a:r>
              <a:rPr lang="en-US" sz="1800" i="1" dirty="0">
                <a:effectLst/>
                <a:latin typeface="NimbusRomNo9L"/>
              </a:rPr>
              <a:t>A </a:t>
            </a:r>
            <a:r>
              <a:rPr lang="en-US" sz="1800" dirty="0">
                <a:effectLst/>
                <a:latin typeface="NimbusRomNo9L"/>
              </a:rPr>
              <a:t>is on a collision course with </a:t>
            </a:r>
            <a:r>
              <a:rPr lang="en-US" sz="1800" i="1" dirty="0">
                <a:effectLst/>
                <a:latin typeface="NimbusRomNo9L"/>
              </a:rPr>
              <a:t>B</a:t>
            </a:r>
            <a:r>
              <a:rPr lang="en-US" sz="1800" dirty="0">
                <a:effectLst/>
                <a:latin typeface="NimbusRomNo9L"/>
              </a:rPr>
              <a:t>, and needs to apply a suitable lateral acceleration </a:t>
            </a:r>
            <a:r>
              <a:rPr lang="en-US" sz="1800" i="1" dirty="0" err="1">
                <a:effectLst/>
                <a:latin typeface="NimbusRomNo9L"/>
              </a:rPr>
              <a:t>a</a:t>
            </a:r>
            <a:r>
              <a:rPr lang="en-US" sz="800" i="1" dirty="0" err="1">
                <a:effectLst/>
                <a:latin typeface="NimbusRomNo9L"/>
              </a:rPr>
              <a:t>A</a:t>
            </a:r>
            <a:r>
              <a:rPr lang="en-US" sz="800" i="1" dirty="0">
                <a:effectLst/>
                <a:latin typeface="NimbusRomNo9L"/>
              </a:rPr>
              <a:t> </a:t>
            </a:r>
            <a:r>
              <a:rPr lang="en-US" sz="1800" dirty="0">
                <a:effectLst/>
                <a:latin typeface="NimbusRomNo9L"/>
              </a:rPr>
              <a:t>to drive steer its velocity vector out of the collision cone. </a:t>
            </a:r>
            <a:endParaRPr lang="en-US" dirty="0"/>
          </a:p>
        </p:txBody>
      </p:sp>
      <p:pic>
        <p:nvPicPr>
          <p:cNvPr id="18" name="Picture 17">
            <a:extLst>
              <a:ext uri="{FF2B5EF4-FFF2-40B4-BE49-F238E27FC236}">
                <a16:creationId xmlns:a16="http://schemas.microsoft.com/office/drawing/2014/main" id="{7D12D2D4-51FD-CF91-8D86-818A42F1070F}"/>
              </a:ext>
            </a:extLst>
          </p:cNvPr>
          <p:cNvPicPr>
            <a:picLocks noChangeAspect="1"/>
          </p:cNvPicPr>
          <p:nvPr/>
        </p:nvPicPr>
        <p:blipFill>
          <a:blip r:embed="rId4"/>
          <a:stretch>
            <a:fillRect/>
          </a:stretch>
        </p:blipFill>
        <p:spPr>
          <a:xfrm>
            <a:off x="7394367" y="4145324"/>
            <a:ext cx="4680017" cy="2382451"/>
          </a:xfrm>
          <a:prstGeom prst="rect">
            <a:avLst/>
          </a:prstGeom>
        </p:spPr>
      </p:pic>
    </p:spTree>
    <p:extLst>
      <p:ext uri="{BB962C8B-B14F-4D97-AF65-F5344CB8AC3E}">
        <p14:creationId xmlns:p14="http://schemas.microsoft.com/office/powerpoint/2010/main" val="2715204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F8EC1-0E39-7860-0E08-329D58546479}"/>
              </a:ext>
            </a:extLst>
          </p:cNvPr>
          <p:cNvSpPr txBox="1"/>
          <p:nvPr/>
        </p:nvSpPr>
        <p:spPr>
          <a:xfrm>
            <a:off x="892478" y="1065439"/>
            <a:ext cx="939138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1" dirty="0"/>
              <a:t>Model-Based Control of a Robotic Fish to Enable 3D Maneuvering Through a Moving Orifice</a:t>
            </a:r>
          </a:p>
        </p:txBody>
      </p:sp>
      <p:sp>
        <p:nvSpPr>
          <p:cNvPr id="7" name="TextBox 6">
            <a:extLst>
              <a:ext uri="{FF2B5EF4-FFF2-40B4-BE49-F238E27FC236}">
                <a16:creationId xmlns:a16="http://schemas.microsoft.com/office/drawing/2014/main" id="{BC328208-401E-96CE-1A35-3C1F0FE2ECCB}"/>
              </a:ext>
            </a:extLst>
          </p:cNvPr>
          <p:cNvSpPr txBox="1"/>
          <p:nvPr/>
        </p:nvSpPr>
        <p:spPr>
          <a:xfrm>
            <a:off x="4474922" y="1543274"/>
            <a:ext cx="7224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IEEE ROBOTICS AND AUTOMATION LETTERS, VOL. 5, NO. 3, JULY 2020</a:t>
            </a:r>
          </a:p>
        </p:txBody>
      </p:sp>
      <p:sp>
        <p:nvSpPr>
          <p:cNvPr id="9" name="TextBox 8">
            <a:extLst>
              <a:ext uri="{FF2B5EF4-FFF2-40B4-BE49-F238E27FC236}">
                <a16:creationId xmlns:a16="http://schemas.microsoft.com/office/drawing/2014/main" id="{F695A98D-28EB-DDD6-E234-E316B7F10069}"/>
              </a:ext>
            </a:extLst>
          </p:cNvPr>
          <p:cNvSpPr txBox="1"/>
          <p:nvPr/>
        </p:nvSpPr>
        <p:spPr>
          <a:xfrm>
            <a:off x="319414" y="2193923"/>
            <a:ext cx="610017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Given two moving objects A and B, A will pass through the orifice B, if the relative velocities belong to a specific set This set of relative velocities can be encapsulated</a:t>
            </a:r>
          </a:p>
        </p:txBody>
      </p:sp>
      <p:pic>
        <p:nvPicPr>
          <p:cNvPr id="10" name="Picture 9">
            <a:extLst>
              <a:ext uri="{FF2B5EF4-FFF2-40B4-BE49-F238E27FC236}">
                <a16:creationId xmlns:a16="http://schemas.microsoft.com/office/drawing/2014/main" id="{CC36266D-0D08-2289-76A6-7C2CF3E09319}"/>
              </a:ext>
            </a:extLst>
          </p:cNvPr>
          <p:cNvPicPr>
            <a:picLocks noChangeAspect="1"/>
          </p:cNvPicPr>
          <p:nvPr/>
        </p:nvPicPr>
        <p:blipFill>
          <a:blip r:embed="rId2"/>
          <a:stretch>
            <a:fillRect/>
          </a:stretch>
        </p:blipFill>
        <p:spPr>
          <a:xfrm>
            <a:off x="1286527" y="3228240"/>
            <a:ext cx="3581400" cy="698500"/>
          </a:xfrm>
          <a:prstGeom prst="rect">
            <a:avLst/>
          </a:prstGeom>
        </p:spPr>
      </p:pic>
      <p:sp>
        <p:nvSpPr>
          <p:cNvPr id="12" name="TextBox 11">
            <a:extLst>
              <a:ext uri="{FF2B5EF4-FFF2-40B4-BE49-F238E27FC236}">
                <a16:creationId xmlns:a16="http://schemas.microsoft.com/office/drawing/2014/main" id="{FA68FCE3-7D1B-5179-0EF1-DD01CB26F77D}"/>
              </a:ext>
            </a:extLst>
          </p:cNvPr>
          <p:cNvSpPr txBox="1"/>
          <p:nvPr/>
        </p:nvSpPr>
        <p:spPr>
          <a:xfrm>
            <a:off x="6419588" y="2193923"/>
            <a:ext cx="554485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t>If the relative velocity vector does not lie inside this cone, then A needs to apply an appropriate acceleration a, that will steer the relative velocity vector into this cone, and this in turn will facilitate passage of A through B.</a:t>
            </a:r>
          </a:p>
        </p:txBody>
      </p:sp>
      <p:pic>
        <p:nvPicPr>
          <p:cNvPr id="13" name="Picture 12">
            <a:extLst>
              <a:ext uri="{FF2B5EF4-FFF2-40B4-BE49-F238E27FC236}">
                <a16:creationId xmlns:a16="http://schemas.microsoft.com/office/drawing/2014/main" id="{D6342A9A-25AA-3E46-9E8D-C638D6DC3191}"/>
              </a:ext>
            </a:extLst>
          </p:cNvPr>
          <p:cNvPicPr>
            <a:picLocks noChangeAspect="1"/>
          </p:cNvPicPr>
          <p:nvPr/>
        </p:nvPicPr>
        <p:blipFill>
          <a:blip r:embed="rId3"/>
          <a:stretch>
            <a:fillRect/>
          </a:stretch>
        </p:blipFill>
        <p:spPr>
          <a:xfrm>
            <a:off x="2220334" y="4490985"/>
            <a:ext cx="6685671" cy="1792293"/>
          </a:xfrm>
          <a:prstGeom prst="rect">
            <a:avLst/>
          </a:prstGeom>
        </p:spPr>
      </p:pic>
    </p:spTree>
    <p:extLst>
      <p:ext uri="{BB962C8B-B14F-4D97-AF65-F5344CB8AC3E}">
        <p14:creationId xmlns:p14="http://schemas.microsoft.com/office/powerpoint/2010/main" val="1722357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D7A877-8761-3880-9C3F-F4208FEFDABB}"/>
              </a:ext>
            </a:extLst>
          </p:cNvPr>
          <p:cNvSpPr txBox="1"/>
          <p:nvPr/>
        </p:nvSpPr>
        <p:spPr>
          <a:xfrm>
            <a:off x="885824" y="1091109"/>
            <a:ext cx="997267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1" dirty="0">
                <a:solidFill>
                  <a:srgbClr val="2E2E2E"/>
                </a:solidFill>
                <a:effectLst/>
                <a:latin typeface="ElsevierGulliver"/>
              </a:rPr>
              <a:t>An Improved Artificial Potential Field Model Considering Vehicle Velocity for Autonomous Driving</a:t>
            </a:r>
          </a:p>
          <a:p>
            <a:pPr algn="l"/>
            <a:r>
              <a:rPr lang="en-US" b="0" i="0" dirty="0">
                <a:solidFill>
                  <a:srgbClr val="2E2E2E"/>
                </a:solidFill>
                <a:effectLst/>
                <a:latin typeface="ElsevierGulliver"/>
              </a:rPr>
              <a:t>							IFAC-</a:t>
            </a:r>
            <a:r>
              <a:rPr lang="en-US" b="0" i="0" dirty="0" err="1">
                <a:solidFill>
                  <a:srgbClr val="2E2E2E"/>
                </a:solidFill>
                <a:effectLst/>
                <a:latin typeface="ElsevierGulliver"/>
              </a:rPr>
              <a:t>PapersOnLine</a:t>
            </a:r>
            <a:r>
              <a:rPr lang="en-US" dirty="0">
                <a:solidFill>
                  <a:srgbClr val="2E2E2E"/>
                </a:solidFill>
                <a:latin typeface="ElsevierGulliver"/>
              </a:rPr>
              <a:t>, </a:t>
            </a:r>
            <a:r>
              <a:rPr lang="en-US" b="0" i="0" dirty="0">
                <a:solidFill>
                  <a:srgbClr val="2E2E2E"/>
                </a:solidFill>
                <a:effectLst/>
                <a:latin typeface="ElsevierGulliver"/>
              </a:rPr>
              <a:t>Volume 51, Issue 31, 2018, Pages 863-867</a:t>
            </a:r>
          </a:p>
          <a:p>
            <a:pPr algn="l"/>
            <a:endParaRPr lang="en-US" b="0" i="0" dirty="0">
              <a:solidFill>
                <a:srgbClr val="2E2E2E"/>
              </a:solidFill>
              <a:effectLst/>
              <a:latin typeface="ElsevierGulliver"/>
            </a:endParaRPr>
          </a:p>
        </p:txBody>
      </p:sp>
    </p:spTree>
    <p:extLst>
      <p:ext uri="{BB962C8B-B14F-4D97-AF65-F5344CB8AC3E}">
        <p14:creationId xmlns:p14="http://schemas.microsoft.com/office/powerpoint/2010/main" val="3462445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4CD5-CF9B-331B-9360-4C3BBBA9AD55}"/>
              </a:ext>
            </a:extLst>
          </p:cNvPr>
          <p:cNvPicPr>
            <a:picLocks noChangeAspect="1"/>
          </p:cNvPicPr>
          <p:nvPr/>
        </p:nvPicPr>
        <p:blipFill>
          <a:blip r:embed="rId2"/>
          <a:stretch>
            <a:fillRect/>
          </a:stretch>
        </p:blipFill>
        <p:spPr>
          <a:xfrm>
            <a:off x="869950" y="2125565"/>
            <a:ext cx="4933950" cy="3384121"/>
          </a:xfrm>
          <a:prstGeom prst="rect">
            <a:avLst/>
          </a:prstGeom>
        </p:spPr>
      </p:pic>
      <p:sp>
        <p:nvSpPr>
          <p:cNvPr id="6" name="TextBox 5">
            <a:extLst>
              <a:ext uri="{FF2B5EF4-FFF2-40B4-BE49-F238E27FC236}">
                <a16:creationId xmlns:a16="http://schemas.microsoft.com/office/drawing/2014/main" id="{E3B29C6B-E206-94E0-4CF5-EE944BB94110}"/>
              </a:ext>
            </a:extLst>
          </p:cNvPr>
          <p:cNvSpPr txBox="1"/>
          <p:nvPr/>
        </p:nvSpPr>
        <p:spPr>
          <a:xfrm>
            <a:off x="111124" y="166926"/>
            <a:ext cx="909637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chemeClr val="bg1"/>
                </a:solidFill>
                <a:effectLst/>
                <a:latin typeface="URWPalladioL"/>
              </a:rPr>
              <a:t>Yang, W.; Li, C.; Zhou, Y. </a:t>
            </a:r>
            <a:r>
              <a:rPr lang="en-US" sz="1600" b="1" dirty="0">
                <a:solidFill>
                  <a:schemeClr val="bg1"/>
                </a:solidFill>
                <a:effectLst/>
              </a:rPr>
              <a:t>A Path Planning Method for Autonomous Vehicles Based on Risk Assessment</a:t>
            </a:r>
            <a:r>
              <a:rPr lang="en-US" sz="1600" dirty="0">
                <a:solidFill>
                  <a:schemeClr val="bg1"/>
                </a:solidFill>
                <a:effectLst/>
                <a:latin typeface="URWPalladioL"/>
              </a:rPr>
              <a:t>. </a:t>
            </a:r>
            <a:r>
              <a:rPr lang="en-US" sz="1600" i="1" dirty="0">
                <a:solidFill>
                  <a:schemeClr val="bg1"/>
                </a:solidFill>
                <a:effectLst/>
                <a:latin typeface="URWPalladioL"/>
              </a:rPr>
              <a:t>World </a:t>
            </a:r>
            <a:r>
              <a:rPr lang="en-US" sz="1600" i="1" dirty="0" err="1">
                <a:solidFill>
                  <a:schemeClr val="bg1"/>
                </a:solidFill>
                <a:effectLst/>
                <a:latin typeface="URWPalladioL"/>
              </a:rPr>
              <a:t>Electr</a:t>
            </a:r>
            <a:r>
              <a:rPr lang="en-US" sz="1600" i="1" dirty="0">
                <a:solidFill>
                  <a:schemeClr val="bg1"/>
                </a:solidFill>
                <a:effectLst/>
                <a:latin typeface="URWPalladioL"/>
              </a:rPr>
              <a:t>. </a:t>
            </a:r>
            <a:r>
              <a:rPr lang="en-US" sz="1600" i="1" dirty="0" err="1">
                <a:solidFill>
                  <a:schemeClr val="bg1"/>
                </a:solidFill>
                <a:effectLst/>
                <a:latin typeface="URWPalladioL"/>
              </a:rPr>
              <a:t>Veh</a:t>
            </a:r>
            <a:r>
              <a:rPr lang="en-US" sz="1600" i="1" dirty="0">
                <a:solidFill>
                  <a:schemeClr val="bg1"/>
                </a:solidFill>
                <a:effectLst/>
                <a:latin typeface="URWPalladioL"/>
              </a:rPr>
              <a:t>. J. </a:t>
            </a:r>
            <a:r>
              <a:rPr lang="en-US" sz="1600" b="1" dirty="0">
                <a:solidFill>
                  <a:schemeClr val="bg1"/>
                </a:solidFill>
                <a:effectLst/>
                <a:latin typeface="URWPalladioL"/>
              </a:rPr>
              <a:t>2022</a:t>
            </a:r>
            <a:r>
              <a:rPr lang="en-US" sz="1600" dirty="0">
                <a:solidFill>
                  <a:schemeClr val="bg1"/>
                </a:solidFill>
                <a:effectLst/>
                <a:latin typeface="URWPalladioL"/>
              </a:rPr>
              <a:t>, </a:t>
            </a:r>
            <a:r>
              <a:rPr lang="en-US" sz="1600" i="1" dirty="0">
                <a:solidFill>
                  <a:schemeClr val="bg1"/>
                </a:solidFill>
                <a:effectLst/>
                <a:latin typeface="URWPalladioL"/>
              </a:rPr>
              <a:t>13</a:t>
            </a:r>
            <a:r>
              <a:rPr lang="en-US" sz="1600" dirty="0">
                <a:solidFill>
                  <a:schemeClr val="bg1"/>
                </a:solidFill>
                <a:effectLst/>
                <a:latin typeface="URWPalladioL"/>
              </a:rPr>
              <a:t>,234. https://</a:t>
            </a:r>
            <a:r>
              <a:rPr lang="en-US" sz="1600" dirty="0" err="1">
                <a:solidFill>
                  <a:schemeClr val="bg1"/>
                </a:solidFill>
                <a:effectLst/>
                <a:latin typeface="URWPalladioL"/>
              </a:rPr>
              <a:t>doi.org</a:t>
            </a:r>
            <a:r>
              <a:rPr lang="en-US" sz="1600" dirty="0">
                <a:solidFill>
                  <a:schemeClr val="bg1"/>
                </a:solidFill>
                <a:effectLst/>
                <a:latin typeface="URWPalladioL"/>
              </a:rPr>
              <a:t>/10.3390/ wevj13120234 </a:t>
            </a:r>
            <a:endParaRPr lang="en-US" sz="4400" dirty="0">
              <a:solidFill>
                <a:schemeClr val="bg1"/>
              </a:solidFill>
            </a:endParaRPr>
          </a:p>
        </p:txBody>
      </p:sp>
    </p:spTree>
    <p:extLst>
      <p:ext uri="{BB962C8B-B14F-4D97-AF65-F5344CB8AC3E}">
        <p14:creationId xmlns:p14="http://schemas.microsoft.com/office/powerpoint/2010/main" val="627154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1D138-0DC8-6E89-5046-516EBDE1689E}"/>
              </a:ext>
            </a:extLst>
          </p:cNvPr>
          <p:cNvSpPr txBox="1"/>
          <p:nvPr/>
        </p:nvSpPr>
        <p:spPr>
          <a:xfrm>
            <a:off x="325678" y="1067223"/>
            <a:ext cx="1149889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1" i="1" dirty="0">
                <a:effectLst/>
                <a:latin typeface="+mn-ea"/>
              </a:rPr>
              <a:t>Predictive Collision Avoidance for the Dynamic Window Approach </a:t>
            </a:r>
          </a:p>
          <a:p>
            <a:r>
              <a:rPr lang="en-US" sz="1600" dirty="0">
                <a:effectLst/>
                <a:latin typeface="+mn-ea"/>
              </a:rPr>
              <a:t>                                   2019 International Conference on Robotics and Automation (ICRA), Montreal, Canada, May 20-24, 2019 </a:t>
            </a:r>
            <a:endParaRPr lang="en-US" sz="1600" dirty="0">
              <a:latin typeface="+mn-ea"/>
            </a:endParaRPr>
          </a:p>
          <a:p>
            <a:endParaRPr lang="en-US" sz="1600" dirty="0">
              <a:latin typeface="+mn-ea"/>
            </a:endParaRPr>
          </a:p>
        </p:txBody>
      </p:sp>
      <p:sp>
        <p:nvSpPr>
          <p:cNvPr id="7" name="TextBox 6">
            <a:extLst>
              <a:ext uri="{FF2B5EF4-FFF2-40B4-BE49-F238E27FC236}">
                <a16:creationId xmlns:a16="http://schemas.microsoft.com/office/drawing/2014/main" id="{DAA58DA6-C228-764F-508D-4ACF26F9FFF4}"/>
              </a:ext>
            </a:extLst>
          </p:cNvPr>
          <p:cNvSpPr txBox="1"/>
          <p:nvPr/>
        </p:nvSpPr>
        <p:spPr>
          <a:xfrm>
            <a:off x="832980" y="2105458"/>
            <a:ext cx="993940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itchFamily="2" charset="2"/>
              <a:buChar char="Ø"/>
            </a:pPr>
            <a:r>
              <a:rPr lang="en-US" dirty="0">
                <a:latin typeface="NimbusRomNo9L"/>
              </a:rPr>
              <a:t>C</a:t>
            </a:r>
            <a:r>
              <a:rPr lang="en-US" sz="1800" b="0" dirty="0">
                <a:effectLst/>
                <a:latin typeface="NimbusRomNo9L"/>
              </a:rPr>
              <a:t>hange in the Dynamic Window Approach—a dynamic collision model—that is capable of predicting future collisions with the environment by also taking into account the motion of other objects </a:t>
            </a:r>
          </a:p>
          <a:p>
            <a:pPr marL="285750" indent="-285750">
              <a:buFont typeface="Wingdings" pitchFamily="2" charset="2"/>
              <a:buChar char="Ø"/>
            </a:pPr>
            <a:r>
              <a:rPr lang="en-US" sz="1800" dirty="0">
                <a:effectLst/>
                <a:latin typeface="NimbusRomNo9L"/>
              </a:rPr>
              <a:t>introduced a new version of predictive a DWA controller that explicitly models moving objects as polygons with velocities and computes future collisions. </a:t>
            </a:r>
            <a:endParaRPr lang="en-US" dirty="0"/>
          </a:p>
          <a:p>
            <a:pPr marL="285750" indent="-285750">
              <a:buFont typeface="Wingdings" pitchFamily="2" charset="2"/>
              <a:buChar char="Ø"/>
            </a:pPr>
            <a:endParaRPr lang="en-US" dirty="0"/>
          </a:p>
        </p:txBody>
      </p:sp>
      <p:pic>
        <p:nvPicPr>
          <p:cNvPr id="8" name="Picture 7">
            <a:extLst>
              <a:ext uri="{FF2B5EF4-FFF2-40B4-BE49-F238E27FC236}">
                <a16:creationId xmlns:a16="http://schemas.microsoft.com/office/drawing/2014/main" id="{ABCBB518-863A-5E5C-B60F-217AFB5E2448}"/>
              </a:ext>
            </a:extLst>
          </p:cNvPr>
          <p:cNvPicPr>
            <a:picLocks noChangeAspect="1"/>
          </p:cNvPicPr>
          <p:nvPr/>
        </p:nvPicPr>
        <p:blipFill rotWithShape="1">
          <a:blip r:embed="rId2"/>
          <a:srcRect t="13143"/>
          <a:stretch/>
        </p:blipFill>
        <p:spPr>
          <a:xfrm>
            <a:off x="6719235" y="3269293"/>
            <a:ext cx="4271463" cy="738770"/>
          </a:xfrm>
          <a:prstGeom prst="rect">
            <a:avLst/>
          </a:prstGeom>
        </p:spPr>
      </p:pic>
      <p:pic>
        <p:nvPicPr>
          <p:cNvPr id="9" name="Picture 8">
            <a:extLst>
              <a:ext uri="{FF2B5EF4-FFF2-40B4-BE49-F238E27FC236}">
                <a16:creationId xmlns:a16="http://schemas.microsoft.com/office/drawing/2014/main" id="{51490091-84D9-233C-FD26-D181516CC0E3}"/>
              </a:ext>
            </a:extLst>
          </p:cNvPr>
          <p:cNvPicPr>
            <a:picLocks noChangeAspect="1"/>
          </p:cNvPicPr>
          <p:nvPr/>
        </p:nvPicPr>
        <p:blipFill>
          <a:blip r:embed="rId3"/>
          <a:stretch>
            <a:fillRect/>
          </a:stretch>
        </p:blipFill>
        <p:spPr>
          <a:xfrm>
            <a:off x="6980498" y="4158293"/>
            <a:ext cx="3748935" cy="2696895"/>
          </a:xfrm>
          <a:prstGeom prst="rect">
            <a:avLst/>
          </a:prstGeom>
        </p:spPr>
      </p:pic>
      <p:pic>
        <p:nvPicPr>
          <p:cNvPr id="10" name="Picture 9">
            <a:extLst>
              <a:ext uri="{FF2B5EF4-FFF2-40B4-BE49-F238E27FC236}">
                <a16:creationId xmlns:a16="http://schemas.microsoft.com/office/drawing/2014/main" id="{88A7F827-F49E-4F0B-6515-97E2DCB5A16F}"/>
              </a:ext>
            </a:extLst>
          </p:cNvPr>
          <p:cNvPicPr>
            <a:picLocks noChangeAspect="1"/>
          </p:cNvPicPr>
          <p:nvPr/>
        </p:nvPicPr>
        <p:blipFill>
          <a:blip r:embed="rId4"/>
          <a:stretch>
            <a:fillRect/>
          </a:stretch>
        </p:blipFill>
        <p:spPr>
          <a:xfrm>
            <a:off x="878188" y="3990860"/>
            <a:ext cx="3362154" cy="2258947"/>
          </a:xfrm>
          <a:prstGeom prst="rect">
            <a:avLst/>
          </a:prstGeom>
        </p:spPr>
      </p:pic>
    </p:spTree>
    <p:extLst>
      <p:ext uri="{BB962C8B-B14F-4D97-AF65-F5344CB8AC3E}">
        <p14:creationId xmlns:p14="http://schemas.microsoft.com/office/powerpoint/2010/main" val="12699570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9F882-0656-4D11-9668-1096D6B30FF0}"/>
              </a:ext>
            </a:extLst>
          </p:cNvPr>
          <p:cNvSpPr txBox="1"/>
          <p:nvPr/>
        </p:nvSpPr>
        <p:spPr>
          <a:xfrm>
            <a:off x="457199" y="1185143"/>
            <a:ext cx="1108377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Y. Liu, X. Wang, L. Li, S. Cheng and Z. Chen, "</a:t>
            </a:r>
            <a:r>
              <a:rPr lang="en-US" sz="1600" b="1" i="1" dirty="0">
                <a:solidFill>
                  <a:srgbClr val="333333"/>
                </a:solidFill>
                <a:effectLst/>
                <a:latin typeface="Arial" panose="020B0604020202020204" pitchFamily="34" charset="0"/>
              </a:rPr>
              <a:t>A Novel Lane Change Decision-Making Model of Autonomous Vehicle Based on Support Vector Machine</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Access</a:t>
            </a:r>
            <a:r>
              <a:rPr lang="en-US" sz="1600" b="0" i="0" dirty="0">
                <a:solidFill>
                  <a:srgbClr val="333333"/>
                </a:solidFill>
                <a:effectLst/>
                <a:latin typeface="Arial" panose="020B0604020202020204" pitchFamily="34" charset="0"/>
              </a:rPr>
              <a:t>, vol. 7, pp. 26543-26550, 2019</a:t>
            </a:r>
            <a:endParaRPr lang="en-US" sz="1600" b="1" i="0" dirty="0">
              <a:solidFill>
                <a:srgbClr val="333333"/>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77E0375-EE4B-44AB-9900-8997B655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02" y="2135909"/>
            <a:ext cx="4184896" cy="1870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EDACEF-9897-4AD4-808B-B19F6B940228}"/>
              </a:ext>
            </a:extLst>
          </p:cNvPr>
          <p:cNvSpPr txBox="1"/>
          <p:nvPr/>
        </p:nvSpPr>
        <p:spPr>
          <a:xfrm>
            <a:off x="457199" y="2363627"/>
            <a:ext cx="618773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dirty="0">
                <a:solidFill>
                  <a:srgbClr val="333333"/>
                </a:solidFill>
                <a:latin typeface="Arial" panose="020B0604020202020204" pitchFamily="34" charset="0"/>
              </a:rPr>
              <a:t>E</a:t>
            </a:r>
            <a:r>
              <a:rPr lang="en-US" b="0" i="0" dirty="0">
                <a:solidFill>
                  <a:srgbClr val="333333"/>
                </a:solidFill>
                <a:effectLst/>
                <a:latin typeface="Arial" panose="020B0604020202020204" pitchFamily="34" charset="0"/>
              </a:rPr>
              <a:t>stablishes an autonomous lane change decision-making model based on </a:t>
            </a:r>
            <a:r>
              <a:rPr lang="en-US" b="0" i="1" dirty="0">
                <a:solidFill>
                  <a:srgbClr val="333333"/>
                </a:solidFill>
                <a:effectLst/>
                <a:latin typeface="Arial" panose="020B0604020202020204" pitchFamily="34" charset="0"/>
              </a:rPr>
              <a:t>benefit, safety, and tolerance </a:t>
            </a:r>
            <a:r>
              <a:rPr lang="en-US" b="0" i="0" dirty="0">
                <a:solidFill>
                  <a:srgbClr val="333333"/>
                </a:solidFill>
                <a:effectLst/>
                <a:latin typeface="Arial" panose="020B0604020202020204" pitchFamily="34" charset="0"/>
              </a:rPr>
              <a:t>by analyzing the factors of the autonomous vehicle lane change.</a:t>
            </a:r>
          </a:p>
          <a:p>
            <a:endParaRPr lang="en-US" b="0" i="0" dirty="0">
              <a:solidFill>
                <a:srgbClr val="333333"/>
              </a:solidFill>
              <a:effectLst/>
              <a:latin typeface="Arial" panose="020B0604020202020204" pitchFamily="34" charset="0"/>
            </a:endParaRPr>
          </a:p>
          <a:p>
            <a:pPr marL="285750" indent="-285750">
              <a:buFont typeface="Wingdings" panose="05000000000000000000" pitchFamily="2" charset="2"/>
              <a:buChar char="Ø"/>
            </a:pPr>
            <a:r>
              <a:rPr lang="en-US" dirty="0">
                <a:solidFill>
                  <a:srgbClr val="333333"/>
                </a:solidFill>
                <a:latin typeface="Arial" panose="020B0604020202020204" pitchFamily="34" charset="0"/>
              </a:rPr>
              <a:t>B</a:t>
            </a:r>
            <a:r>
              <a:rPr lang="en-US" b="0" i="0" dirty="0">
                <a:solidFill>
                  <a:srgbClr val="333333"/>
                </a:solidFill>
                <a:effectLst/>
                <a:latin typeface="Arial" panose="020B0604020202020204" pitchFamily="34" charset="0"/>
              </a:rPr>
              <a:t>ecause of the multi-parameter and non-linearity of the autonomous lane change decision-making process, a support vector machine (SVM) algorithm with the Bayesian parameters optimization is adopted to solve this problem</a:t>
            </a:r>
            <a:endParaRPr lang="en-US" dirty="0"/>
          </a:p>
        </p:txBody>
      </p:sp>
    </p:spTree>
    <p:extLst>
      <p:ext uri="{BB962C8B-B14F-4D97-AF65-F5344CB8AC3E}">
        <p14:creationId xmlns:p14="http://schemas.microsoft.com/office/powerpoint/2010/main" val="2506851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 The flowchart of the proposed prediction model: (a) The prediction module of lane change decision-making phase (marked in yellow), is used to pre-judge whether the vehicle has an intention to change lanes; (b) The prediction module of lane change execution phase (marked in blue), is used to accurately predict the lane change behavior.">
            <a:extLst>
              <a:ext uri="{FF2B5EF4-FFF2-40B4-BE49-F238E27FC236}">
                <a16:creationId xmlns:a16="http://schemas.microsoft.com/office/drawing/2014/main" id="{F9278510-12CF-4A9A-98FC-7349D6C4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222" y="2826459"/>
            <a:ext cx="2626491" cy="3113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C76E99-EA47-4FB5-906A-7C66B1310C61}"/>
              </a:ext>
            </a:extLst>
          </p:cNvPr>
          <p:cNvSpPr txBox="1"/>
          <p:nvPr/>
        </p:nvSpPr>
        <p:spPr>
          <a:xfrm>
            <a:off x="670264" y="1108413"/>
            <a:ext cx="1095060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333333"/>
                </a:solidFill>
                <a:effectLst/>
                <a:latin typeface="Arial" panose="020B0604020202020204" pitchFamily="34" charset="0"/>
              </a:rPr>
              <a:t>Z. -N. Li, X. -H. Huang, T. Mu and J. Wang, "</a:t>
            </a:r>
            <a:r>
              <a:rPr lang="en-US" sz="1600" b="1" i="0" dirty="0">
                <a:solidFill>
                  <a:srgbClr val="333333"/>
                </a:solidFill>
                <a:effectLst/>
                <a:latin typeface="Arial" panose="020B0604020202020204" pitchFamily="34" charset="0"/>
              </a:rPr>
              <a:t>Attention-Based Lane Change and Crash Risk Prediction Model in Highways</a:t>
            </a:r>
            <a:r>
              <a:rPr lang="en-US" sz="1600" b="0" i="0" dirty="0">
                <a:solidFill>
                  <a:srgbClr val="333333"/>
                </a:solidFill>
                <a:effectLst/>
                <a:latin typeface="Arial" panose="020B0604020202020204" pitchFamily="34" charset="0"/>
              </a:rPr>
              <a:t>," in </a:t>
            </a:r>
            <a:r>
              <a:rPr lang="en-US" sz="1600" b="0" i="1" dirty="0">
                <a:solidFill>
                  <a:srgbClr val="333333"/>
                </a:solidFill>
                <a:effectLst/>
                <a:latin typeface="Arial" panose="020B0604020202020204" pitchFamily="34" charset="0"/>
              </a:rPr>
              <a:t>IEEE Transactions on Intelligent Transportation Systems</a:t>
            </a:r>
            <a:r>
              <a:rPr lang="en-US" sz="1600" b="0" i="0" dirty="0">
                <a:solidFill>
                  <a:srgbClr val="333333"/>
                </a:solidFill>
                <a:effectLst/>
                <a:latin typeface="Arial" panose="020B0604020202020204" pitchFamily="34" charset="0"/>
              </a:rPr>
              <a:t>, vol. 23, no. 12, pp. 22909-22922, Dec. 2022, </a:t>
            </a:r>
            <a:r>
              <a:rPr lang="en-US" sz="1600" b="0" i="0" dirty="0" err="1">
                <a:solidFill>
                  <a:srgbClr val="333333"/>
                </a:solidFill>
                <a:effectLst/>
                <a:latin typeface="Arial" panose="020B0604020202020204" pitchFamily="34" charset="0"/>
              </a:rPr>
              <a:t>doi</a:t>
            </a:r>
            <a:r>
              <a:rPr lang="en-US" sz="1600" b="0" i="0" dirty="0">
                <a:solidFill>
                  <a:srgbClr val="333333"/>
                </a:solidFill>
                <a:effectLst/>
                <a:latin typeface="Arial" panose="020B0604020202020204" pitchFamily="34" charset="0"/>
              </a:rPr>
              <a:t>: 10.1109/TITS.2022.3193682.</a:t>
            </a:r>
          </a:p>
          <a:p>
            <a:br>
              <a:rPr lang="en-US" sz="1600" dirty="0"/>
            </a:br>
            <a:endParaRPr lang="en-US" sz="1600" dirty="0"/>
          </a:p>
        </p:txBody>
      </p:sp>
      <p:sp>
        <p:nvSpPr>
          <p:cNvPr id="10" name="TextBox 9">
            <a:extLst>
              <a:ext uri="{FF2B5EF4-FFF2-40B4-BE49-F238E27FC236}">
                <a16:creationId xmlns:a16="http://schemas.microsoft.com/office/drawing/2014/main" id="{C7CFE5F3-F976-4472-B07D-E06056339201}"/>
              </a:ext>
            </a:extLst>
          </p:cNvPr>
          <p:cNvSpPr txBox="1"/>
          <p:nvPr/>
        </p:nvSpPr>
        <p:spPr>
          <a:xfrm>
            <a:off x="508246" y="2330262"/>
            <a:ext cx="8742285"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b="0" i="0" dirty="0">
                <a:solidFill>
                  <a:srgbClr val="333333"/>
                </a:solidFill>
                <a:effectLst/>
                <a:latin typeface="Arial" panose="020B0604020202020204" pitchFamily="34" charset="0"/>
              </a:rPr>
              <a:t>An attention-based LSTM model is proposed in this paper for lane change behavior prediction in highways, considering both the surrounding vehicles’ information around the target vehicle at the current time and the historical trajectory data of the vehicle,</a:t>
            </a:r>
            <a:endParaRPr lang="en-US" sz="1600" dirty="0"/>
          </a:p>
        </p:txBody>
      </p:sp>
      <p:sp>
        <p:nvSpPr>
          <p:cNvPr id="12" name="TextBox 11">
            <a:extLst>
              <a:ext uri="{FF2B5EF4-FFF2-40B4-BE49-F238E27FC236}">
                <a16:creationId xmlns:a16="http://schemas.microsoft.com/office/drawing/2014/main" id="{4C5497A4-83F4-4C3A-A051-0D479B64252E}"/>
              </a:ext>
            </a:extLst>
          </p:cNvPr>
          <p:cNvSpPr txBox="1"/>
          <p:nvPr/>
        </p:nvSpPr>
        <p:spPr>
          <a:xfrm>
            <a:off x="570391" y="3429000"/>
            <a:ext cx="60945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Wingdings" panose="05000000000000000000" pitchFamily="2" charset="2"/>
              <a:buChar char="Ø"/>
            </a:pPr>
            <a:r>
              <a:rPr lang="en-US" sz="1600" dirty="0">
                <a:solidFill>
                  <a:srgbClr val="333333"/>
                </a:solidFill>
                <a:latin typeface="Arial" panose="020B0604020202020204" pitchFamily="34" charset="0"/>
              </a:rPr>
              <a:t>P</a:t>
            </a:r>
            <a:r>
              <a:rPr lang="en-US" sz="1600" b="0" i="0" dirty="0">
                <a:solidFill>
                  <a:srgbClr val="333333"/>
                </a:solidFill>
                <a:effectLst/>
                <a:latin typeface="Arial" panose="020B0604020202020204" pitchFamily="34" charset="0"/>
              </a:rPr>
              <a:t>re-judgment model based on the C4.5 decision tree and bagging ensemble learning, and a multi-step lane change prediction model of LSTM with attention mechanism</a:t>
            </a:r>
            <a:endParaRPr lang="en-US" sz="1600" dirty="0"/>
          </a:p>
        </p:txBody>
      </p:sp>
      <p:pic>
        <p:nvPicPr>
          <p:cNvPr id="3076" name="Picture 4" descr="Fig. 3. - Decision-making phase pre-judgment flowchart.">
            <a:extLst>
              <a:ext uri="{FF2B5EF4-FFF2-40B4-BE49-F238E27FC236}">
                <a16:creationId xmlns:a16="http://schemas.microsoft.com/office/drawing/2014/main" id="{88F07FD0-A0D7-427F-A408-E4544E71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30" y="4857797"/>
            <a:ext cx="52387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2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135B-DCD8-0C1B-1F89-AA69682DAC86}"/>
              </a:ext>
            </a:extLst>
          </p:cNvPr>
          <p:cNvSpPr>
            <a:spLocks noGrp="1"/>
          </p:cNvSpPr>
          <p:nvPr>
            <p:ph type="title"/>
          </p:nvPr>
        </p:nvSpPr>
        <p:spPr/>
        <p:txBody>
          <a:bodyPr/>
          <a:lstStyle/>
          <a:p>
            <a:r>
              <a:rPr lang="en-US" dirty="0"/>
              <a:t> </a:t>
            </a:r>
          </a:p>
        </p:txBody>
      </p:sp>
      <p:sp>
        <p:nvSpPr>
          <p:cNvPr id="6" name="Rectangle: Rounded Corners 5">
            <a:extLst>
              <a:ext uri="{FF2B5EF4-FFF2-40B4-BE49-F238E27FC236}">
                <a16:creationId xmlns:a16="http://schemas.microsoft.com/office/drawing/2014/main" id="{6B2F6F5E-500D-4698-B6A5-9B1ED935E25A}"/>
              </a:ext>
            </a:extLst>
          </p:cNvPr>
          <p:cNvSpPr/>
          <p:nvPr/>
        </p:nvSpPr>
        <p:spPr>
          <a:xfrm>
            <a:off x="756898" y="1455628"/>
            <a:ext cx="3308096"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1400" b="0" i="0" u="none" strike="noStrike" cap="none" spc="0" normalizeH="0" baseline="0" dirty="0">
                <a:ln>
                  <a:noFill/>
                </a:ln>
                <a:solidFill>
                  <a:srgbClr val="000000"/>
                </a:solidFill>
                <a:effectLst/>
                <a:uFillTx/>
                <a:latin typeface="+mn-lt"/>
                <a:ea typeface="+mn-ea"/>
                <a:cs typeface="+mn-cs"/>
                <a:sym typeface="Calibri"/>
              </a:rPr>
              <a:t>Realistic Road adhesion Coefficient</a:t>
            </a: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anose="05000000000000000000" pitchFamily="2" charset="2"/>
              <a:buChar char="Ø"/>
              <a:tabLst/>
            </a:pPr>
            <a:r>
              <a:rPr lang="en-US" sz="1400" dirty="0"/>
              <a:t>Vehicle mass distribution and acceleration limits</a:t>
            </a:r>
          </a:p>
        </p:txBody>
      </p:sp>
      <p:pic>
        <p:nvPicPr>
          <p:cNvPr id="7" name="Picture 6">
            <a:extLst>
              <a:ext uri="{FF2B5EF4-FFF2-40B4-BE49-F238E27FC236}">
                <a16:creationId xmlns:a16="http://schemas.microsoft.com/office/drawing/2014/main" id="{B9AFAEB4-99FF-4579-82CF-830E9581CC25}"/>
              </a:ext>
            </a:extLst>
          </p:cNvPr>
          <p:cNvPicPr>
            <a:picLocks noChangeAspect="1"/>
          </p:cNvPicPr>
          <p:nvPr/>
        </p:nvPicPr>
        <p:blipFill>
          <a:blip r:embed="rId2"/>
          <a:stretch>
            <a:fillRect/>
          </a:stretch>
        </p:blipFill>
        <p:spPr>
          <a:xfrm>
            <a:off x="1349630" y="1748338"/>
            <a:ext cx="1868054" cy="279410"/>
          </a:xfrm>
          <a:prstGeom prst="rect">
            <a:avLst/>
          </a:prstGeom>
        </p:spPr>
      </p:pic>
      <p:sp>
        <p:nvSpPr>
          <p:cNvPr id="8" name="Rectangle: Rounded Corners 7">
            <a:extLst>
              <a:ext uri="{FF2B5EF4-FFF2-40B4-BE49-F238E27FC236}">
                <a16:creationId xmlns:a16="http://schemas.microsoft.com/office/drawing/2014/main" id="{06F77007-853B-4F81-AEED-258E2A65C5BC}"/>
              </a:ext>
            </a:extLst>
          </p:cNvPr>
          <p:cNvSpPr/>
          <p:nvPr/>
        </p:nvSpPr>
        <p:spPr>
          <a:xfrm>
            <a:off x="670296" y="3509642"/>
            <a:ext cx="3211075" cy="129396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indent="-285750">
              <a:buFont typeface="Wingdings" panose="05000000000000000000" pitchFamily="2" charset="2"/>
              <a:buChar char="Ø"/>
            </a:pPr>
            <a:r>
              <a:rPr lang="en-US" sz="1400" dirty="0"/>
              <a:t>Cubic polynomial </a:t>
            </a:r>
          </a:p>
          <a:p>
            <a:pPr marL="285750" indent="-285750">
              <a:buFont typeface="Wingdings" panose="05000000000000000000" pitchFamily="2" charset="2"/>
              <a:buChar char="Ø"/>
            </a:pPr>
            <a:r>
              <a:rPr lang="en-US" sz="1400" dirty="0"/>
              <a:t>Sigmoid based </a:t>
            </a:r>
          </a:p>
          <a:p>
            <a:pPr marL="285750" indent="-285750">
              <a:buFont typeface="Wingdings" panose="05000000000000000000" pitchFamily="2" charset="2"/>
              <a:buChar char="Ø"/>
            </a:pPr>
            <a:r>
              <a:rPr lang="en-US" sz="1400" dirty="0"/>
              <a:t>Bezier curve based</a:t>
            </a:r>
          </a:p>
          <a:p>
            <a:pPr marL="285750" indent="-285750">
              <a:buFont typeface="Wingdings" panose="05000000000000000000" pitchFamily="2" charset="2"/>
              <a:buChar char="Ø"/>
            </a:pPr>
            <a:r>
              <a:rPr lang="en-US" sz="1400" dirty="0"/>
              <a:t>Cosine function </a:t>
            </a:r>
          </a:p>
          <a:p>
            <a:pPr marL="285750" indent="-285750">
              <a:buFont typeface="Wingdings" panose="05000000000000000000" pitchFamily="2" charset="2"/>
              <a:buChar char="Ø"/>
            </a:pPr>
            <a:r>
              <a:rPr lang="en-US" sz="1400" dirty="0"/>
              <a:t>Tangent hyperbolic</a:t>
            </a:r>
          </a:p>
        </p:txBody>
      </p:sp>
      <p:sp>
        <p:nvSpPr>
          <p:cNvPr id="13" name="Arrow: Down 12">
            <a:extLst>
              <a:ext uri="{FF2B5EF4-FFF2-40B4-BE49-F238E27FC236}">
                <a16:creationId xmlns:a16="http://schemas.microsoft.com/office/drawing/2014/main" id="{3C5D46D3-612C-44A0-8E8B-DB4C0A8EE66A}"/>
              </a:ext>
            </a:extLst>
          </p:cNvPr>
          <p:cNvSpPr/>
          <p:nvPr/>
        </p:nvSpPr>
        <p:spPr>
          <a:xfrm>
            <a:off x="1944209" y="2542010"/>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TextBox 13">
            <a:extLst>
              <a:ext uri="{FF2B5EF4-FFF2-40B4-BE49-F238E27FC236}">
                <a16:creationId xmlns:a16="http://schemas.microsoft.com/office/drawing/2014/main" id="{A868CB3A-AFA9-48D5-9AB8-E3A2609CD903}"/>
              </a:ext>
            </a:extLst>
          </p:cNvPr>
          <p:cNvSpPr txBox="1"/>
          <p:nvPr/>
        </p:nvSpPr>
        <p:spPr>
          <a:xfrm>
            <a:off x="2109802" y="2661607"/>
            <a:ext cx="2798198"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Parameter Combinations for sensitivity analysis</a:t>
            </a:r>
          </a:p>
        </p:txBody>
      </p:sp>
      <p:sp>
        <p:nvSpPr>
          <p:cNvPr id="19" name="TextBox 18">
            <a:extLst>
              <a:ext uri="{FF2B5EF4-FFF2-40B4-BE49-F238E27FC236}">
                <a16:creationId xmlns:a16="http://schemas.microsoft.com/office/drawing/2014/main" id="{455ECD07-727C-4CC0-928B-B9513D85B317}"/>
              </a:ext>
            </a:extLst>
          </p:cNvPr>
          <p:cNvSpPr txBox="1"/>
          <p:nvPr/>
        </p:nvSpPr>
        <p:spPr>
          <a:xfrm>
            <a:off x="364248" y="360894"/>
            <a:ext cx="8288483"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000" b="1" dirty="0">
                <a:solidFill>
                  <a:schemeClr val="bg1"/>
                </a:solidFill>
              </a:rPr>
              <a:t>Parameter combinations for sensitivity analysis study on various trajectories </a:t>
            </a:r>
            <a:endParaRPr kumimoji="0" lang="en-US" sz="2000" b="1" i="0" u="none" strike="noStrike" cap="none" spc="0" normalizeH="0" baseline="0" dirty="0">
              <a:ln>
                <a:noFill/>
              </a:ln>
              <a:solidFill>
                <a:schemeClr val="bg1"/>
              </a:solidFill>
              <a:effectLst/>
              <a:uFillTx/>
              <a:latin typeface="+mn-lt"/>
              <a:ea typeface="+mn-ea"/>
              <a:cs typeface="+mn-cs"/>
              <a:sym typeface="Calibri"/>
            </a:endParaRPr>
          </a:p>
        </p:txBody>
      </p:sp>
      <p:sp>
        <p:nvSpPr>
          <p:cNvPr id="4" name="Arrow: Down 12">
            <a:extLst>
              <a:ext uri="{FF2B5EF4-FFF2-40B4-BE49-F238E27FC236}">
                <a16:creationId xmlns:a16="http://schemas.microsoft.com/office/drawing/2014/main" id="{920A64A4-C98D-2A37-FCB5-8B27085A1A89}"/>
              </a:ext>
            </a:extLst>
          </p:cNvPr>
          <p:cNvSpPr/>
          <p:nvPr/>
        </p:nvSpPr>
        <p:spPr>
          <a:xfrm>
            <a:off x="1944208" y="4925722"/>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108579FB-F7E3-0B5E-B0A3-2DE6FC5C234F}"/>
              </a:ext>
            </a:extLst>
          </p:cNvPr>
          <p:cNvSpPr txBox="1"/>
          <p:nvPr/>
        </p:nvSpPr>
        <p:spPr>
          <a:xfrm>
            <a:off x="860355" y="5951449"/>
            <a:ext cx="30210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Decide on one final Trajectory  </a:t>
            </a:r>
          </a:p>
        </p:txBody>
      </p:sp>
      <p:sp>
        <p:nvSpPr>
          <p:cNvPr id="10" name="Rectangle: Rounded Corners 5">
            <a:extLst>
              <a:ext uri="{FF2B5EF4-FFF2-40B4-BE49-F238E27FC236}">
                <a16:creationId xmlns:a16="http://schemas.microsoft.com/office/drawing/2014/main" id="{86A5A9C0-E470-41E7-33CB-570F52A09134}"/>
              </a:ext>
            </a:extLst>
          </p:cNvPr>
          <p:cNvSpPr/>
          <p:nvPr/>
        </p:nvSpPr>
        <p:spPr>
          <a:xfrm>
            <a:off x="5871414" y="5812711"/>
            <a:ext cx="5088686" cy="57887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l" defTabSz="457200" rtl="0" fontAlgn="auto" latinLnBrk="0" hangingPunct="0">
              <a:lnSpc>
                <a:spcPct val="100000"/>
              </a:lnSpc>
              <a:spcBef>
                <a:spcPts val="0"/>
              </a:spcBef>
              <a:spcAft>
                <a:spcPts val="0"/>
              </a:spcAft>
              <a:buClrTx/>
              <a:buSzTx/>
              <a:tabLst/>
            </a:pPr>
            <a:r>
              <a:rPr lang="en-US" sz="1400" dirty="0"/>
              <a:t>Assuming this trajectory, create an attractive potential field that makes the vehicle follow this trajectory profile.</a:t>
            </a:r>
          </a:p>
        </p:txBody>
      </p:sp>
      <p:sp>
        <p:nvSpPr>
          <p:cNvPr id="11" name="Arrow: Down 12">
            <a:extLst>
              <a:ext uri="{FF2B5EF4-FFF2-40B4-BE49-F238E27FC236}">
                <a16:creationId xmlns:a16="http://schemas.microsoft.com/office/drawing/2014/main" id="{21CE5E56-C06C-4A02-B586-6484F8015914}"/>
              </a:ext>
            </a:extLst>
          </p:cNvPr>
          <p:cNvSpPr/>
          <p:nvPr/>
        </p:nvSpPr>
        <p:spPr>
          <a:xfrm rot="16200000">
            <a:off x="4635489" y="5658654"/>
            <a:ext cx="165593" cy="88698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3553654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 Diagonal Corner Rectangle 22">
            <a:extLst>
              <a:ext uri="{FF2B5EF4-FFF2-40B4-BE49-F238E27FC236}">
                <a16:creationId xmlns:a16="http://schemas.microsoft.com/office/drawing/2014/main" id="{40BBF3F0-6280-761D-529E-24B5DDFA059E}"/>
              </a:ext>
            </a:extLst>
          </p:cNvPr>
          <p:cNvSpPr/>
          <p:nvPr/>
        </p:nvSpPr>
        <p:spPr>
          <a:xfrm>
            <a:off x="7980123" y="3418681"/>
            <a:ext cx="3581409" cy="1925474"/>
          </a:xfrm>
          <a:prstGeom prst="round2DiagRect">
            <a:avLst>
              <a:gd name="adj1" fmla="val 29099"/>
              <a:gd name="adj2" fmla="val 0"/>
            </a:avLst>
          </a:prstGeom>
          <a:solidFill>
            <a:srgbClr val="AC0806">
              <a:alpha val="81998"/>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400" b="1" i="1" dirty="0">
                <a:solidFill>
                  <a:schemeClr val="bg1"/>
                </a:solidFill>
              </a:rPr>
              <a:t>Part 4. </a:t>
            </a:r>
            <a:r>
              <a:rPr lang="en-US" sz="1400" b="1" i="1" dirty="0" err="1">
                <a:solidFill>
                  <a:schemeClr val="bg1"/>
                </a:solidFill>
              </a:rPr>
              <a:t>dSPACE</a:t>
            </a:r>
            <a:r>
              <a:rPr lang="en-US" sz="1400" b="1" i="1" dirty="0">
                <a:solidFill>
                  <a:schemeClr val="bg1"/>
                </a:solidFill>
              </a:rPr>
              <a:t> real time validation</a:t>
            </a:r>
            <a:endParaRPr kumimoji="0" lang="en-US" sz="1400" b="1" i="1" u="none" strike="noStrike" cap="none" spc="0" normalizeH="0" baseline="0" dirty="0">
              <a:ln>
                <a:noFill/>
              </a:ln>
              <a:solidFill>
                <a:schemeClr val="bg1"/>
              </a:solidFill>
              <a:effectLst/>
              <a:uFillTx/>
              <a:latin typeface="+mn-lt"/>
              <a:ea typeface="+mn-ea"/>
              <a:cs typeface="+mn-cs"/>
              <a:sym typeface="Calibri"/>
            </a:endParaRP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18" name="Rounded Rectangle 17">
            <a:extLst>
              <a:ext uri="{FF2B5EF4-FFF2-40B4-BE49-F238E27FC236}">
                <a16:creationId xmlns:a16="http://schemas.microsoft.com/office/drawing/2014/main" id="{C9000A5E-8457-931D-B22C-93086D871ADF}"/>
              </a:ext>
            </a:extLst>
          </p:cNvPr>
          <p:cNvSpPr/>
          <p:nvPr/>
        </p:nvSpPr>
        <p:spPr>
          <a:xfrm>
            <a:off x="1020528" y="1131288"/>
            <a:ext cx="11019059" cy="1396122"/>
          </a:xfrm>
          <a:prstGeom prst="roundRect">
            <a:avLst/>
          </a:prstGeom>
          <a:solidFill>
            <a:srgbClr val="AC0806">
              <a:alpha val="83137"/>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600" b="1" i="1" u="none" strike="noStrike" cap="none" spc="0" normalizeH="0" baseline="0" dirty="0">
                <a:ln>
                  <a:noFill/>
                </a:ln>
                <a:solidFill>
                  <a:schemeClr val="bg1"/>
                </a:solidFill>
                <a:effectLst/>
                <a:uFillTx/>
                <a:latin typeface="+mn-lt"/>
                <a:ea typeface="+mn-ea"/>
                <a:cs typeface="+mn-cs"/>
                <a:sym typeface="Calibri"/>
              </a:rPr>
              <a:t>Part 1.  Developing a rule based with TTC safety metric for lane change (</a:t>
            </a:r>
            <a:r>
              <a:rPr kumimoji="0" lang="en-US" sz="1600" b="1" i="1" u="none" strike="noStrike" cap="none" spc="0" normalizeH="0" baseline="0" dirty="0" err="1">
                <a:ln>
                  <a:noFill/>
                </a:ln>
                <a:solidFill>
                  <a:schemeClr val="bg1"/>
                </a:solidFill>
                <a:effectLst/>
                <a:uFillTx/>
                <a:latin typeface="+mn-lt"/>
                <a:ea typeface="+mn-ea"/>
                <a:cs typeface="+mn-cs"/>
                <a:sym typeface="Calibri"/>
              </a:rPr>
              <a:t>AutoDrive</a:t>
            </a:r>
            <a:r>
              <a:rPr kumimoji="0" lang="en-US" sz="1600" b="1" i="1" u="none" strike="noStrike" cap="none" spc="0" normalizeH="0" baseline="0" dirty="0">
                <a:ln>
                  <a:noFill/>
                </a:ln>
                <a:solidFill>
                  <a:schemeClr val="bg1"/>
                </a:solidFill>
                <a:effectLst/>
                <a:uFillTx/>
                <a:latin typeface="+mn-lt"/>
                <a:ea typeface="+mn-ea"/>
                <a:cs typeface="+mn-cs"/>
                <a:sym typeface="Calibri"/>
              </a:rPr>
              <a:t> 2 MathWorks simulation)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sz="1200" dirty="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4" name="Rounded Rectangle 3">
            <a:extLst>
              <a:ext uri="{FF2B5EF4-FFF2-40B4-BE49-F238E27FC236}">
                <a16:creationId xmlns:a16="http://schemas.microsoft.com/office/drawing/2014/main" id="{477ABA63-2A62-575E-84BC-2726F5FD004E}"/>
              </a:ext>
            </a:extLst>
          </p:cNvPr>
          <p:cNvSpPr/>
          <p:nvPr/>
        </p:nvSpPr>
        <p:spPr>
          <a:xfrm>
            <a:off x="4038600" y="1709351"/>
            <a:ext cx="3302000"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Highway Lane change decision making based on TTC</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a:extLst>
              <a:ext uri="{FF2B5EF4-FFF2-40B4-BE49-F238E27FC236}">
                <a16:creationId xmlns:a16="http://schemas.microsoft.com/office/drawing/2014/main" id="{DBB3AC96-DE0D-2750-FE00-73612369E0F1}"/>
              </a:ext>
            </a:extLst>
          </p:cNvPr>
          <p:cNvSpPr/>
          <p:nvPr/>
        </p:nvSpPr>
        <p:spPr>
          <a:xfrm>
            <a:off x="8391051" y="1810889"/>
            <a:ext cx="3302000" cy="30646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Trajectory Tracking and Control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ounded Rectangle 5">
            <a:extLst>
              <a:ext uri="{FF2B5EF4-FFF2-40B4-BE49-F238E27FC236}">
                <a16:creationId xmlns:a16="http://schemas.microsoft.com/office/drawing/2014/main" id="{018E836D-6308-4104-D893-6F56358F232D}"/>
              </a:ext>
            </a:extLst>
          </p:cNvPr>
          <p:cNvSpPr/>
          <p:nvPr/>
        </p:nvSpPr>
        <p:spPr>
          <a:xfrm>
            <a:off x="1196059" y="1712860"/>
            <a:ext cx="1788442" cy="51077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t>Environment and simulated sensor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8" name="Straight Arrow Connector 7">
            <a:extLst>
              <a:ext uri="{FF2B5EF4-FFF2-40B4-BE49-F238E27FC236}">
                <a16:creationId xmlns:a16="http://schemas.microsoft.com/office/drawing/2014/main" id="{97E0DF40-D681-3C39-9903-FAACF6A3E5F3}"/>
              </a:ext>
            </a:extLst>
          </p:cNvPr>
          <p:cNvCxnSpPr/>
          <p:nvPr/>
        </p:nvCxnSpPr>
        <p:spPr>
          <a:xfrm>
            <a:off x="3086100" y="1982579"/>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1FDE95A-3668-64B8-08B3-1681451B04B7}"/>
              </a:ext>
            </a:extLst>
          </p:cNvPr>
          <p:cNvCxnSpPr/>
          <p:nvPr/>
        </p:nvCxnSpPr>
        <p:spPr>
          <a:xfrm>
            <a:off x="7408626" y="1964120"/>
            <a:ext cx="914399" cy="0"/>
          </a:xfrm>
          <a:prstGeom prst="straightConnector1">
            <a:avLst/>
          </a:prstGeom>
          <a:noFill/>
          <a:ln w="25400" cap="flat">
            <a:solidFill>
              <a:schemeClr val="bg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7" name="Round Diagonal Corner Rectangle 16">
            <a:extLst>
              <a:ext uri="{FF2B5EF4-FFF2-40B4-BE49-F238E27FC236}">
                <a16:creationId xmlns:a16="http://schemas.microsoft.com/office/drawing/2014/main" id="{3DBD9A85-18BA-3E76-CAE1-8608322ABBCE}"/>
              </a:ext>
            </a:extLst>
          </p:cNvPr>
          <p:cNvSpPr/>
          <p:nvPr/>
        </p:nvSpPr>
        <p:spPr>
          <a:xfrm>
            <a:off x="1017829" y="2842207"/>
            <a:ext cx="6388098" cy="1489533"/>
          </a:xfrm>
          <a:prstGeom prst="round2DiagRect">
            <a:avLst>
              <a:gd name="adj1" fmla="val 16667"/>
              <a:gd name="adj2" fmla="val 0"/>
            </a:avLst>
          </a:prstGeom>
          <a:solidFill>
            <a:srgbClr val="A20907">
              <a:alpha val="8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p:txBody>
      </p:sp>
      <p:sp>
        <p:nvSpPr>
          <p:cNvPr id="14" name="Rounded Rectangle 13">
            <a:extLst>
              <a:ext uri="{FF2B5EF4-FFF2-40B4-BE49-F238E27FC236}">
                <a16:creationId xmlns:a16="http://schemas.microsoft.com/office/drawing/2014/main" id="{4A4F560D-7550-51AC-2B9A-6B068D5C6360}"/>
              </a:ext>
            </a:extLst>
          </p:cNvPr>
          <p:cNvSpPr/>
          <p:nvPr/>
        </p:nvSpPr>
        <p:spPr>
          <a:xfrm>
            <a:off x="1495894" y="3450860"/>
            <a:ext cx="4597402"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200" b="0" i="0" u="none" strike="noStrike" cap="none" spc="0" normalizeH="0" baseline="0" dirty="0">
                <a:ln>
                  <a:noFill/>
                </a:ln>
                <a:solidFill>
                  <a:srgbClr val="000000"/>
                </a:solidFill>
                <a:effectLst/>
                <a:uFillTx/>
                <a:latin typeface="+mn-lt"/>
                <a:ea typeface="+mn-ea"/>
                <a:cs typeface="+mn-cs"/>
                <a:sym typeface="Calibri"/>
              </a:rPr>
              <a:t>Add  uncertain Road conditions (Friction Coefficient)</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Add Vehicle mass uncertainty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200" dirty="0"/>
              <a:t>Test different trajectories ( Bezier, sigmoid, cosine, polynomial)</a:t>
            </a:r>
          </a:p>
        </p:txBody>
      </p:sp>
      <p:sp>
        <p:nvSpPr>
          <p:cNvPr id="19" name="TextBox 18">
            <a:extLst>
              <a:ext uri="{FF2B5EF4-FFF2-40B4-BE49-F238E27FC236}">
                <a16:creationId xmlns:a16="http://schemas.microsoft.com/office/drawing/2014/main" id="{0E979CBE-4F99-2EB4-1DCE-83AE61E47B5E}"/>
              </a:ext>
            </a:extLst>
          </p:cNvPr>
          <p:cNvSpPr txBox="1"/>
          <p:nvPr/>
        </p:nvSpPr>
        <p:spPr>
          <a:xfrm>
            <a:off x="1155254" y="2884475"/>
            <a:ext cx="611323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1" i="1" u="none" strike="noStrike" cap="none" spc="0" normalizeH="0" baseline="0" dirty="0">
                <a:ln>
                  <a:noFill/>
                </a:ln>
                <a:solidFill>
                  <a:schemeClr val="bg1"/>
                </a:solidFill>
                <a:effectLst/>
                <a:uFillTx/>
                <a:latin typeface="+mn-lt"/>
                <a:ea typeface="+mn-ea"/>
                <a:cs typeface="+mn-cs"/>
                <a:sym typeface="Calibri"/>
              </a:rPr>
              <a:t>Part 2.   Performanc</a:t>
            </a:r>
            <a:r>
              <a:rPr lang="en-US" sz="1400" b="1" i="1" dirty="0">
                <a:solidFill>
                  <a:schemeClr val="bg1"/>
                </a:solidFill>
              </a:rPr>
              <a:t>e analysis on the existing lane change decision making and tracking</a:t>
            </a:r>
            <a:endParaRPr kumimoji="0" lang="en-US" sz="1400" b="1" i="1" u="none" strike="noStrike" cap="none" spc="0" normalizeH="0" baseline="0" dirty="0">
              <a:ln>
                <a:noFill/>
              </a:ln>
              <a:solidFill>
                <a:schemeClr val="bg1"/>
              </a:solidFill>
              <a:effectLst/>
              <a:uFillTx/>
              <a:latin typeface="+mn-lt"/>
              <a:ea typeface="+mn-ea"/>
              <a:cs typeface="+mn-cs"/>
              <a:sym typeface="Calibri"/>
            </a:endParaRPr>
          </a:p>
        </p:txBody>
      </p:sp>
      <p:sp>
        <p:nvSpPr>
          <p:cNvPr id="20" name="Round Diagonal Corner Rectangle 19">
            <a:extLst>
              <a:ext uri="{FF2B5EF4-FFF2-40B4-BE49-F238E27FC236}">
                <a16:creationId xmlns:a16="http://schemas.microsoft.com/office/drawing/2014/main" id="{F6379818-64D3-E0D6-62C6-CA7EB64443CE}"/>
              </a:ext>
            </a:extLst>
          </p:cNvPr>
          <p:cNvSpPr/>
          <p:nvPr/>
        </p:nvSpPr>
        <p:spPr>
          <a:xfrm>
            <a:off x="1017829" y="4671977"/>
            <a:ext cx="6388098" cy="1925474"/>
          </a:xfrm>
          <a:prstGeom prst="round2DiagRect">
            <a:avLst>
              <a:gd name="adj1" fmla="val 29099"/>
              <a:gd name="adj2" fmla="val 0"/>
            </a:avLst>
          </a:prstGeom>
          <a:solidFill>
            <a:srgbClr val="AC0806">
              <a:alpha val="84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kumimoji="0" lang="en-US" sz="1400" b="1" i="1" u="none" strike="noStrike" cap="none" spc="0" normalizeH="0" baseline="0" dirty="0">
                <a:ln>
                  <a:noFill/>
                </a:ln>
                <a:solidFill>
                  <a:schemeClr val="bg1"/>
                </a:solidFill>
                <a:effectLst/>
                <a:uFillTx/>
                <a:latin typeface="+mn-lt"/>
                <a:ea typeface="+mn-ea"/>
                <a:cs typeface="+mn-cs"/>
                <a:sym typeface="Calibri"/>
              </a:rPr>
              <a:t>Part 3. Develop artificial potential field  lane change decision making and control</a:t>
            </a:r>
          </a:p>
          <a:p>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i="0" u="none" strike="noStrike" normalizeH="0" baseline="0" dirty="0">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
        <p:nvSpPr>
          <p:cNvPr id="21" name="Rounded Rectangle 20">
            <a:extLst>
              <a:ext uri="{FF2B5EF4-FFF2-40B4-BE49-F238E27FC236}">
                <a16:creationId xmlns:a16="http://schemas.microsoft.com/office/drawing/2014/main" id="{9246FB65-8CA8-AF59-E0A5-3B30CDD4C0C5}"/>
              </a:ext>
            </a:extLst>
          </p:cNvPr>
          <p:cNvSpPr/>
          <p:nvPr/>
        </p:nvSpPr>
        <p:spPr>
          <a:xfrm>
            <a:off x="1622900" y="5190688"/>
            <a:ext cx="4470395" cy="13280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indent="-171450">
              <a:buFont typeface="Wingdings" pitchFamily="2" charset="2"/>
              <a:buChar char="Ø"/>
            </a:pPr>
            <a:r>
              <a:rPr lang="en-US" sz="1200" dirty="0" err="1"/>
              <a:t>U_target</a:t>
            </a:r>
            <a:r>
              <a:rPr lang="en-US" sz="1200" dirty="0"/>
              <a:t> </a:t>
            </a:r>
          </a:p>
          <a:p>
            <a:pPr marL="171450" indent="-171450">
              <a:buFont typeface="Wingdings" pitchFamily="2" charset="2"/>
              <a:buChar char="Ø"/>
            </a:pPr>
            <a:r>
              <a:rPr lang="en-US" sz="1200" dirty="0" err="1"/>
              <a:t>U_road_edge</a:t>
            </a:r>
            <a:endParaRPr lang="en-US" sz="1200" dirty="0"/>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U_lane</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a:p>
            <a:pPr marL="171450" indent="-171450">
              <a:buFont typeface="Wingdings" pitchFamily="2" charset="2"/>
              <a:buChar char="Ø"/>
            </a:pPr>
            <a:r>
              <a:rPr lang="en-US" sz="1200" dirty="0" err="1"/>
              <a:t>U_actor</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U_road</a:t>
            </a:r>
            <a:r>
              <a:rPr lang="en-US" sz="1200" dirty="0" err="1"/>
              <a:t>_friction</a:t>
            </a:r>
            <a:r>
              <a:rPr lang="en-US" sz="1200" dirty="0"/>
              <a:t> (Adding uncertainty effect)</a:t>
            </a:r>
          </a:p>
          <a:p>
            <a:pPr marL="171450" indent="-171450">
              <a:buFont typeface="Wingdings" pitchFamily="2" charset="2"/>
              <a:buChar char="Ø"/>
            </a:pPr>
            <a:r>
              <a:rPr kumimoji="0" lang="en-US" sz="1200" b="0" i="0" u="none" strike="noStrike" cap="none" spc="0" normalizeH="0" baseline="0" dirty="0" err="1">
                <a:ln>
                  <a:noFill/>
                </a:ln>
                <a:solidFill>
                  <a:srgbClr val="000000"/>
                </a:solidFill>
                <a:effectLst/>
                <a:uFillTx/>
                <a:latin typeface="+mn-lt"/>
                <a:ea typeface="+mn-ea"/>
                <a:cs typeface="+mn-cs"/>
                <a:sym typeface="Calibri"/>
              </a:rPr>
              <a:t>U_trajectory</a:t>
            </a:r>
            <a:r>
              <a:rPr kumimoji="0" lang="en-US" sz="1200" b="0" i="0" u="none" strike="noStrike" cap="none" spc="0" normalizeH="0" baseline="0" dirty="0">
                <a:ln>
                  <a:noFill/>
                </a:ln>
                <a:solidFill>
                  <a:srgbClr val="000000"/>
                </a:solidFill>
                <a:effectLst/>
                <a:uFillTx/>
                <a:latin typeface="+mn-lt"/>
                <a:ea typeface="+mn-ea"/>
                <a:cs typeface="+mn-cs"/>
                <a:sym typeface="Calibri"/>
              </a:rPr>
              <a:t> </a:t>
            </a:r>
            <a:r>
              <a:rPr lang="en-US" sz="1200" dirty="0"/>
              <a:t>(Adding trajectory constraint into APF)</a:t>
            </a:r>
          </a:p>
        </p:txBody>
      </p:sp>
      <p:pic>
        <p:nvPicPr>
          <p:cNvPr id="22" name="Picture 10" descr="SCALEXIO - P.G. Intergroup">
            <a:extLst>
              <a:ext uri="{FF2B5EF4-FFF2-40B4-BE49-F238E27FC236}">
                <a16:creationId xmlns:a16="http://schemas.microsoft.com/office/drawing/2014/main" id="{9F075012-9635-2B3F-0317-36A57D8210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447" y="4048053"/>
            <a:ext cx="2190759" cy="12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348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31887-990C-8904-E960-1109D33166C6}"/>
              </a:ext>
            </a:extLst>
          </p:cNvPr>
          <p:cNvSpPr>
            <a:spLocks noGrp="1"/>
          </p:cNvSpPr>
          <p:nvPr>
            <p:ph type="body" idx="1"/>
          </p:nvPr>
        </p:nvSpPr>
        <p:spPr>
          <a:xfrm>
            <a:off x="616107" y="963456"/>
            <a:ext cx="10515600" cy="5415041"/>
          </a:xfrm>
        </p:spPr>
        <p:txBody>
          <a:bodyPr>
            <a:normAutofit/>
          </a:bodyPr>
          <a:lstStyle/>
          <a:p>
            <a:r>
              <a:rPr lang="en-US" sz="1800" dirty="0"/>
              <a:t>Using the information on the tire-road friction coefficient, vehicle and traffic data and vehicle configuration, it is determined whether a safe lane change is possible.</a:t>
            </a:r>
          </a:p>
          <a:p>
            <a:pPr marL="0" indent="0" algn="l">
              <a:buNone/>
            </a:pPr>
            <a:r>
              <a:rPr lang="en-US" sz="1200" b="0" i="0" dirty="0" err="1">
                <a:solidFill>
                  <a:srgbClr val="333333"/>
                </a:solidFill>
                <a:effectLst/>
                <a:latin typeface="Open Sans" panose="020B0606030504020204" pitchFamily="34" charset="0"/>
              </a:rPr>
              <a:t>Xiangkun</a:t>
            </a:r>
            <a:r>
              <a:rPr lang="en-US" sz="1200" b="0" i="0" dirty="0">
                <a:solidFill>
                  <a:srgbClr val="333333"/>
                </a:solidFill>
                <a:effectLst/>
                <a:latin typeface="Open Sans" panose="020B0606030504020204" pitchFamily="34" charset="0"/>
              </a:rPr>
              <a:t> He, Yulong Liu, Chen </a:t>
            </a:r>
            <a:r>
              <a:rPr lang="en-US" sz="1200" b="0" i="0" dirty="0" err="1">
                <a:solidFill>
                  <a:srgbClr val="333333"/>
                </a:solidFill>
                <a:effectLst/>
                <a:latin typeface="Open Sans" panose="020B0606030504020204" pitchFamily="34" charset="0"/>
              </a:rPr>
              <a:t>Lv</a:t>
            </a:r>
            <a:r>
              <a:rPr lang="en-US" sz="1200" b="0" i="0" dirty="0">
                <a:solidFill>
                  <a:srgbClr val="333333"/>
                </a:solidFill>
                <a:effectLst/>
                <a:latin typeface="Open Sans" panose="020B0606030504020204" pitchFamily="34" charset="0"/>
              </a:rPr>
              <a:t>, </a:t>
            </a:r>
            <a:r>
              <a:rPr lang="en-US" sz="1200" b="0" i="0" dirty="0" err="1">
                <a:solidFill>
                  <a:srgbClr val="333333"/>
                </a:solidFill>
                <a:effectLst/>
                <a:latin typeface="Open Sans" panose="020B0606030504020204" pitchFamily="34" charset="0"/>
              </a:rPr>
              <a:t>Xuewu</a:t>
            </a:r>
            <a:r>
              <a:rPr lang="en-US" sz="1200" b="0" i="0" dirty="0">
                <a:solidFill>
                  <a:srgbClr val="333333"/>
                </a:solidFill>
                <a:effectLst/>
                <a:latin typeface="Open Sans" panose="020B0606030504020204" pitchFamily="34" charset="0"/>
              </a:rPr>
              <a:t> Ji &amp; </a:t>
            </a:r>
            <a:r>
              <a:rPr lang="en-US" sz="1200" b="0" i="0" dirty="0" err="1">
                <a:solidFill>
                  <a:srgbClr val="333333"/>
                </a:solidFill>
                <a:effectLst/>
                <a:latin typeface="Open Sans" panose="020B0606030504020204" pitchFamily="34" charset="0"/>
              </a:rPr>
              <a:t>Yahui</a:t>
            </a:r>
            <a:r>
              <a:rPr lang="en-US" sz="1200" b="0" i="0" dirty="0">
                <a:solidFill>
                  <a:srgbClr val="333333"/>
                </a:solidFill>
                <a:effectLst/>
                <a:latin typeface="Open Sans" panose="020B0606030504020204" pitchFamily="34" charset="0"/>
              </a:rPr>
              <a:t> Liu (2019) Emergency steering control of autonomous vehicle for collision avoidance and </a:t>
            </a:r>
            <a:r>
              <a:rPr lang="en-US" sz="1200" b="0" i="0" dirty="0" err="1">
                <a:solidFill>
                  <a:srgbClr val="333333"/>
                </a:solidFill>
                <a:effectLst/>
                <a:latin typeface="Open Sans" panose="020B0606030504020204" pitchFamily="34" charset="0"/>
              </a:rPr>
              <a:t>stabilisation</a:t>
            </a:r>
            <a:r>
              <a:rPr lang="en-US" sz="1200" b="0" i="0" dirty="0">
                <a:solidFill>
                  <a:srgbClr val="333333"/>
                </a:solidFill>
                <a:effectLst/>
                <a:latin typeface="Open Sans" panose="020B0606030504020204" pitchFamily="34" charset="0"/>
              </a:rPr>
              <a:t>, Vehicle System Dynamics, 57:8, 1163-1187, DOI: </a:t>
            </a:r>
            <a:r>
              <a:rPr lang="en-US" sz="1200" b="0" i="0" u="sng" dirty="0">
                <a:solidFill>
                  <a:srgbClr val="333333"/>
                </a:solidFill>
                <a:effectLst/>
                <a:latin typeface="Open Sans" panose="020B0606030504020204" pitchFamily="34" charset="0"/>
                <a:hlinkClick r:id="rId2"/>
              </a:rPr>
              <a:t>10.1080/00423114.2018.1537494</a:t>
            </a:r>
            <a:endParaRPr lang="en-US" sz="1200" b="0" i="0" dirty="0">
              <a:solidFill>
                <a:srgbClr val="333333"/>
              </a:solidFill>
              <a:effectLst/>
              <a:latin typeface="Open Sans" panose="020B0606030504020204" pitchFamily="34" charset="0"/>
            </a:endParaRPr>
          </a:p>
          <a:p>
            <a:pPr marL="0" indent="0">
              <a:buNone/>
            </a:pPr>
            <a:r>
              <a:rPr lang="en-US" sz="1600" dirty="0"/>
              <a:t>-Use dynamic threat assessment model to evaluate risk associated with collision with surrounding actors based on road friction and the chosen vehicle configuration.</a:t>
            </a:r>
          </a:p>
          <a:p>
            <a:r>
              <a:rPr lang="en-US" sz="1600" dirty="0"/>
              <a:t>When a lane change is desired either to the right or left lane and possible in a safe way, the end point and maneuver time of the desired lane change maneuver are calculated</a:t>
            </a:r>
          </a:p>
        </p:txBody>
      </p:sp>
      <p:sp>
        <p:nvSpPr>
          <p:cNvPr id="4" name="Rounded Rectangle 3">
            <a:extLst>
              <a:ext uri="{FF2B5EF4-FFF2-40B4-BE49-F238E27FC236}">
                <a16:creationId xmlns:a16="http://schemas.microsoft.com/office/drawing/2014/main" id="{145542DD-13A7-0FC4-DE82-B546749DDF57}"/>
              </a:ext>
            </a:extLst>
          </p:cNvPr>
          <p:cNvSpPr/>
          <p:nvPr/>
        </p:nvSpPr>
        <p:spPr>
          <a:xfrm>
            <a:off x="5873907" y="4461541"/>
            <a:ext cx="2778824"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Modified Decision Making for lane change</a:t>
            </a:r>
          </a:p>
        </p:txBody>
      </p:sp>
      <p:sp>
        <p:nvSpPr>
          <p:cNvPr id="5" name="Rounded Rectangle 4">
            <a:extLst>
              <a:ext uri="{FF2B5EF4-FFF2-40B4-BE49-F238E27FC236}">
                <a16:creationId xmlns:a16="http://schemas.microsoft.com/office/drawing/2014/main" id="{357277E7-1E4E-B97C-9C34-BEC10E1FAA83}"/>
              </a:ext>
            </a:extLst>
          </p:cNvPr>
          <p:cNvSpPr/>
          <p:nvPr/>
        </p:nvSpPr>
        <p:spPr>
          <a:xfrm>
            <a:off x="1814859" y="366551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Ego States</a:t>
            </a:r>
          </a:p>
        </p:txBody>
      </p:sp>
      <p:sp>
        <p:nvSpPr>
          <p:cNvPr id="6" name="Rounded Rectangle 5">
            <a:extLst>
              <a:ext uri="{FF2B5EF4-FFF2-40B4-BE49-F238E27FC236}">
                <a16:creationId xmlns:a16="http://schemas.microsoft.com/office/drawing/2014/main" id="{784AC334-7957-3323-1A48-F41A52552011}"/>
              </a:ext>
            </a:extLst>
          </p:cNvPr>
          <p:cNvSpPr/>
          <p:nvPr/>
        </p:nvSpPr>
        <p:spPr>
          <a:xfrm>
            <a:off x="1814860" y="4176723"/>
            <a:ext cx="1694985"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Actor States</a:t>
            </a:r>
          </a:p>
        </p:txBody>
      </p:sp>
      <p:sp>
        <p:nvSpPr>
          <p:cNvPr id="7" name="Rounded Rectangle 6">
            <a:extLst>
              <a:ext uri="{FF2B5EF4-FFF2-40B4-BE49-F238E27FC236}">
                <a16:creationId xmlns:a16="http://schemas.microsoft.com/office/drawing/2014/main" id="{613F9DBA-F53A-8E20-7C81-2C29A3C9B086}"/>
              </a:ext>
            </a:extLst>
          </p:cNvPr>
          <p:cNvSpPr/>
          <p:nvPr/>
        </p:nvSpPr>
        <p:spPr>
          <a:xfrm>
            <a:off x="1667573" y="5461878"/>
            <a:ext cx="20123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Vehicle model &amp; constraints</a:t>
            </a:r>
          </a:p>
        </p:txBody>
      </p:sp>
      <p:sp>
        <p:nvSpPr>
          <p:cNvPr id="8" name="Rounded Rectangle 7">
            <a:extLst>
              <a:ext uri="{FF2B5EF4-FFF2-40B4-BE49-F238E27FC236}">
                <a16:creationId xmlns:a16="http://schemas.microsoft.com/office/drawing/2014/main" id="{FE809CA2-A852-19A0-3455-7D0F67964AAA}"/>
              </a:ext>
            </a:extLst>
          </p:cNvPr>
          <p:cNvSpPr/>
          <p:nvPr/>
        </p:nvSpPr>
        <p:spPr>
          <a:xfrm>
            <a:off x="1662461" y="4665850"/>
            <a:ext cx="2017441"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Condition(friction)</a:t>
            </a:r>
          </a:p>
        </p:txBody>
      </p:sp>
      <p:sp>
        <p:nvSpPr>
          <p:cNvPr id="9" name="Right Brace 8">
            <a:extLst>
              <a:ext uri="{FF2B5EF4-FFF2-40B4-BE49-F238E27FC236}">
                <a16:creationId xmlns:a16="http://schemas.microsoft.com/office/drawing/2014/main" id="{EA36253B-B72B-9BFF-EB48-2015D72FE024}"/>
              </a:ext>
            </a:extLst>
          </p:cNvPr>
          <p:cNvSpPr/>
          <p:nvPr/>
        </p:nvSpPr>
        <p:spPr>
          <a:xfrm>
            <a:off x="3696630" y="3725204"/>
            <a:ext cx="887449" cy="2307141"/>
          </a:xfrm>
          <a:prstGeom prst="rightBrace">
            <a:avLst>
              <a:gd name="adj1" fmla="val 57339"/>
              <a:gd name="adj2" fmla="val 48066"/>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Right Arrow 9">
            <a:extLst>
              <a:ext uri="{FF2B5EF4-FFF2-40B4-BE49-F238E27FC236}">
                <a16:creationId xmlns:a16="http://schemas.microsoft.com/office/drawing/2014/main" id="{3A585432-8D4F-408D-D8C7-DFF78FF0804D}"/>
              </a:ext>
            </a:extLst>
          </p:cNvPr>
          <p:cNvSpPr/>
          <p:nvPr/>
        </p:nvSpPr>
        <p:spPr>
          <a:xfrm>
            <a:off x="4770864" y="4783873"/>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756C87AC-E80F-8301-EF79-4917CAB40BAF}"/>
              </a:ext>
            </a:extLst>
          </p:cNvPr>
          <p:cNvSpPr/>
          <p:nvPr/>
        </p:nvSpPr>
        <p:spPr>
          <a:xfrm>
            <a:off x="8785303" y="4739268"/>
            <a:ext cx="916258" cy="9490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3E5FC6AD-6418-B44D-02E4-6FB53AF8B4AB}"/>
              </a:ext>
            </a:extLst>
          </p:cNvPr>
          <p:cNvSpPr/>
          <p:nvPr/>
        </p:nvSpPr>
        <p:spPr>
          <a:xfrm>
            <a:off x="9834134" y="4651482"/>
            <a:ext cx="1652238" cy="408618"/>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Control Actions</a:t>
            </a:r>
          </a:p>
        </p:txBody>
      </p:sp>
    </p:spTree>
    <p:extLst>
      <p:ext uri="{BB962C8B-B14F-4D97-AF65-F5344CB8AC3E}">
        <p14:creationId xmlns:p14="http://schemas.microsoft.com/office/powerpoint/2010/main" val="14437515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581C0-049B-4671-DAF5-504F5EB8813C}"/>
              </a:ext>
            </a:extLst>
          </p:cNvPr>
          <p:cNvSpPr txBox="1"/>
          <p:nvPr/>
        </p:nvSpPr>
        <p:spPr>
          <a:xfrm>
            <a:off x="1333501" y="263651"/>
            <a:ext cx="7327900"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a:ln>
                  <a:noFill/>
                </a:ln>
                <a:solidFill>
                  <a:schemeClr val="bg1"/>
                </a:solidFill>
                <a:effectLst/>
                <a:uFillTx/>
                <a:latin typeface="+mn-lt"/>
                <a:ea typeface="+mn-ea"/>
                <a:cs typeface="+mn-cs"/>
                <a:sym typeface="Calibri"/>
              </a:rPr>
              <a:t>Defining all the possible potentials for lane changing application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 name="Rounded Rectangle 6">
            <a:extLst>
              <a:ext uri="{FF2B5EF4-FFF2-40B4-BE49-F238E27FC236}">
                <a16:creationId xmlns:a16="http://schemas.microsoft.com/office/drawing/2014/main" id="{B3360C6A-179A-56EE-3E46-7EA0C347D2BE}"/>
              </a:ext>
            </a:extLst>
          </p:cNvPr>
          <p:cNvSpPr/>
          <p:nvPr/>
        </p:nvSpPr>
        <p:spPr>
          <a:xfrm>
            <a:off x="4857827" y="1307777"/>
            <a:ext cx="4145931" cy="2247419"/>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a:ln>
                  <a:noFill/>
                </a:ln>
                <a:solidFill>
                  <a:srgbClr val="000000"/>
                </a:solidFill>
                <a:effectLst/>
                <a:uFillTx/>
                <a:latin typeface="+mn-lt"/>
                <a:ea typeface="+mn-ea"/>
                <a:cs typeface="+mn-cs"/>
                <a:sym typeface="Calibri"/>
              </a:rPr>
              <a:t>Repulsive potential from th</a:t>
            </a:r>
            <a:r>
              <a:rPr lang="en-US" sz="1400" b="1" i="1" dirty="0"/>
              <a:t>e actor </a:t>
            </a:r>
          </a:p>
          <a:p>
            <a:pPr algn="ctr"/>
            <a:r>
              <a:rPr lang="en-US" sz="1400" b="1" i="1" dirty="0"/>
              <a:t>(Ego vehicle mass uncertainty)</a:t>
            </a:r>
          </a:p>
          <a:p>
            <a:pPr algn="ctr"/>
            <a:endParaRPr lang="en-US" sz="1400" b="1" i="1" dirty="0"/>
          </a:p>
          <a:p>
            <a:r>
              <a:rPr lang="en-US" sz="1400" b="1" i="1" dirty="0"/>
              <a:t> </a:t>
            </a:r>
            <a:r>
              <a:rPr lang="en-US" sz="1400" i="1" dirty="0"/>
              <a:t>T</a:t>
            </a:r>
            <a:r>
              <a:rPr lang="en-US" sz="1400" dirty="0"/>
              <a:t>o keep the host vehicle a safe distance from other obstacle vehicles.</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a:p>
            <a:r>
              <a:rPr kumimoji="0" lang="en-US" sz="1400" b="1" i="1" u="none" strike="noStrike" cap="none" spc="0" normalizeH="0" baseline="0" dirty="0" err="1">
                <a:ln>
                  <a:noFill/>
                </a:ln>
                <a:solidFill>
                  <a:srgbClr val="000000"/>
                </a:solidFill>
                <a:effectLst/>
                <a:uFillTx/>
                <a:latin typeface="+mn-lt"/>
                <a:ea typeface="+mn-ea"/>
                <a:cs typeface="+mn-cs"/>
                <a:sym typeface="Calibri"/>
              </a:rPr>
              <a:t>U</a:t>
            </a:r>
            <a:r>
              <a:rPr lang="en-US" sz="1400" b="1" i="1" dirty="0" err="1"/>
              <a:t>_ego_actor</a:t>
            </a:r>
            <a:r>
              <a:rPr lang="en-US" sz="1400" b="1" i="1" dirty="0"/>
              <a:t> </a:t>
            </a:r>
            <a:r>
              <a:rPr lang="en-US" sz="1400" i="1" dirty="0"/>
              <a:t>= f(relative distance, mass of </a:t>
            </a:r>
            <a:r>
              <a:rPr lang="en-US" sz="1400" b="1" i="1" dirty="0"/>
              <a:t>actor and ego</a:t>
            </a:r>
            <a:r>
              <a:rPr lang="en-US" sz="1400" i="1" dirty="0"/>
              <a:t>, absolute velocity of the ego, relative velocity of the actor)</a:t>
            </a:r>
          </a:p>
        </p:txBody>
      </p:sp>
      <p:sp>
        <p:nvSpPr>
          <p:cNvPr id="9" name="Rounded Rectangle 8">
            <a:extLst>
              <a:ext uri="{FF2B5EF4-FFF2-40B4-BE49-F238E27FC236}">
                <a16:creationId xmlns:a16="http://schemas.microsoft.com/office/drawing/2014/main" id="{6DBB5D3A-863E-AE2B-0E19-7BEA77894ED5}"/>
              </a:ext>
            </a:extLst>
          </p:cNvPr>
          <p:cNvSpPr/>
          <p:nvPr/>
        </p:nvSpPr>
        <p:spPr>
          <a:xfrm>
            <a:off x="515709" y="1249405"/>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0" u="none" strike="noStrike" cap="none" spc="0" normalizeH="0" baseline="0" dirty="0" err="1">
                <a:ln>
                  <a:noFill/>
                </a:ln>
                <a:solidFill>
                  <a:srgbClr val="000000"/>
                </a:solidFill>
                <a:effectLst/>
                <a:uFillTx/>
                <a:latin typeface="+mn-lt"/>
                <a:ea typeface="+mn-ea"/>
                <a:cs typeface="+mn-cs"/>
                <a:sym typeface="Calibri"/>
              </a:rPr>
              <a:t>U_target</a:t>
            </a:r>
            <a:r>
              <a:rPr kumimoji="0" lang="en-US" sz="1400" b="1" i="0" u="none" strike="noStrike" cap="none" spc="0" normalizeH="0" baseline="0" dirty="0">
                <a:ln>
                  <a:noFill/>
                </a:ln>
                <a:solidFill>
                  <a:srgbClr val="000000"/>
                </a:solidFill>
                <a:effectLst/>
                <a:uFillTx/>
                <a:latin typeface="+mn-lt"/>
                <a:ea typeface="+mn-ea"/>
                <a:cs typeface="+mn-cs"/>
                <a:sym typeface="Calibri"/>
              </a:rPr>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r>
              <a:rPr lang="en-US" sz="1400" dirty="0"/>
              <a:t>At</a:t>
            </a:r>
            <a:r>
              <a:rPr kumimoji="0" lang="en-US" sz="1400" b="0" i="0" u="none" strike="noStrike" cap="none" spc="0" normalizeH="0" baseline="0" dirty="0">
                <a:ln>
                  <a:noFill/>
                </a:ln>
                <a:solidFill>
                  <a:srgbClr val="000000"/>
                </a:solidFill>
                <a:effectLst/>
                <a:uFillTx/>
                <a:latin typeface="+mn-lt"/>
                <a:ea typeface="+mn-ea"/>
                <a:cs typeface="+mn-cs"/>
                <a:sym typeface="Calibri"/>
              </a:rPr>
              <a:t>tractive potential which leads the host vehicle to the desired target location</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ADEEE261-B33A-132B-93B1-DC27162171F8}"/>
              </a:ext>
            </a:extLst>
          </p:cNvPr>
          <p:cNvSpPr/>
          <p:nvPr/>
        </p:nvSpPr>
        <p:spPr>
          <a:xfrm>
            <a:off x="469245" y="3819277"/>
            <a:ext cx="3913153" cy="153233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400" b="1" i="1" dirty="0" err="1"/>
              <a:t>U_road_edge</a:t>
            </a:r>
            <a:endParaRPr lang="en-US" sz="1400" b="1" i="1" dirty="0"/>
          </a:p>
          <a:p>
            <a:pPr marL="0" marR="0" indent="0" algn="l" defTabSz="457200" rtl="0" fontAlgn="auto" latinLnBrk="0" hangingPunct="0">
              <a:lnSpc>
                <a:spcPct val="100000"/>
              </a:lnSpc>
              <a:spcBef>
                <a:spcPts val="0"/>
              </a:spcBef>
              <a:spcAft>
                <a:spcPts val="0"/>
              </a:spcAft>
              <a:buClrTx/>
              <a:buSzTx/>
              <a:buFontTx/>
              <a:buNone/>
              <a:tabLst/>
            </a:pPr>
            <a:r>
              <a:rPr lang="en-US" sz="1400" dirty="0"/>
              <a:t>R</a:t>
            </a:r>
            <a:r>
              <a:rPr kumimoji="0" lang="en-US" sz="1400" b="0" i="0" u="none" strike="noStrike" cap="none" spc="0" normalizeH="0" baseline="0" dirty="0">
                <a:ln>
                  <a:noFill/>
                </a:ln>
                <a:solidFill>
                  <a:srgbClr val="000000"/>
                </a:solidFill>
                <a:effectLst/>
                <a:uFillTx/>
                <a:latin typeface="+mn-lt"/>
                <a:ea typeface="+mn-ea"/>
                <a:cs typeface="+mn-cs"/>
                <a:sym typeface="Calibri"/>
              </a:rPr>
              <a:t>oad edge potential prevents the host vehicle from lane</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departure by employing the repulsive potential function on</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the left and right of the road</a:t>
            </a:r>
            <a:r>
              <a:rPr lang="en-US" sz="1400" dirty="0"/>
              <a: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ounded Rectangle 11">
            <a:extLst>
              <a:ext uri="{FF2B5EF4-FFF2-40B4-BE49-F238E27FC236}">
                <a16:creationId xmlns:a16="http://schemas.microsoft.com/office/drawing/2014/main" id="{7C76227F-2CC8-7974-A7CA-DEE74A63382A}"/>
              </a:ext>
            </a:extLst>
          </p:cNvPr>
          <p:cNvSpPr/>
          <p:nvPr/>
        </p:nvSpPr>
        <p:spPr>
          <a:xfrm>
            <a:off x="492477" y="2590969"/>
            <a:ext cx="388992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kumimoji="0" lang="en-US" sz="1400" b="1" i="1" u="none" strike="noStrike" cap="none" spc="0" normalizeH="0" baseline="0" dirty="0" err="1">
                <a:ln>
                  <a:noFill/>
                </a:ln>
                <a:solidFill>
                  <a:srgbClr val="000000"/>
                </a:solidFill>
                <a:effectLst/>
                <a:uFillTx/>
                <a:latin typeface="+mn-lt"/>
                <a:ea typeface="+mn-ea"/>
                <a:cs typeface="+mn-cs"/>
                <a:sym typeface="Calibri"/>
              </a:rPr>
              <a:t>U_road</a:t>
            </a:r>
            <a:r>
              <a:rPr lang="en-US" sz="1400" b="1" i="1" dirty="0" err="1"/>
              <a:t>_lane</a:t>
            </a:r>
            <a:endParaRPr lang="en-US" sz="1400" b="1" i="1" dirty="0"/>
          </a:p>
          <a:p>
            <a:r>
              <a:rPr lang="en-US" sz="1400" dirty="0"/>
              <a:t> Lane potential generates a barrier for lane changing and guides the host vehicle driving along the </a:t>
            </a:r>
            <a:r>
              <a:rPr lang="en-US" sz="1400" dirty="0" err="1"/>
              <a:t>centre</a:t>
            </a:r>
            <a:r>
              <a:rPr lang="en-US" sz="1400" dirty="0"/>
              <a:t> line of </a:t>
            </a:r>
            <a:r>
              <a:rPr lang="en-US" sz="1400" dirty="0" err="1"/>
              <a:t>itslane</a:t>
            </a:r>
            <a:endParaRPr lang="en-US" sz="1400" dirty="0"/>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61ABC496-ED13-9944-CD63-12111428344A}"/>
                  </a:ext>
                </a:extLst>
              </p:cNvPr>
              <p:cNvSpPr/>
              <p:nvPr/>
            </p:nvSpPr>
            <p:spPr>
              <a:xfrm>
                <a:off x="4857827" y="4057640"/>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400" b="1" i="1" dirty="0"/>
                  <a:t>U</a:t>
                </a:r>
                <a:r>
                  <a:rPr lang="en-US" sz="1400" b="1" i="1" dirty="0" err="1"/>
                  <a:t>_</a:t>
                </a:r>
                <a:r>
                  <a:rPr kumimoji="0" lang="en-US" sz="1400" b="1" i="1" u="none" strike="noStrike" cap="none" spc="0" normalizeH="0" baseline="0" dirty="0" err="1">
                    <a:ln>
                      <a:noFill/>
                    </a:ln>
                    <a:solidFill>
                      <a:srgbClr val="000000"/>
                    </a:solidFill>
                    <a:effectLst/>
                    <a:uFillTx/>
                    <a:latin typeface="+mn-lt"/>
                    <a:ea typeface="+mn-ea"/>
                    <a:cs typeface="+mn-cs"/>
                    <a:sym typeface="Calibri"/>
                  </a:rPr>
                  <a:t>Road</a:t>
                </a:r>
                <a:r>
                  <a:rPr kumimoji="0" lang="en-US" sz="1400" b="1" i="1" u="none" strike="noStrike" cap="none" spc="0" normalizeH="0" baseline="0" dirty="0">
                    <a:ln>
                      <a:noFill/>
                    </a:ln>
                    <a:solidFill>
                      <a:srgbClr val="000000"/>
                    </a:solidFill>
                    <a:effectLst/>
                    <a:uFillTx/>
                    <a:latin typeface="+mn-lt"/>
                    <a:ea typeface="+mn-ea"/>
                    <a:cs typeface="+mn-cs"/>
                    <a:sym typeface="Calibri"/>
                  </a:rPr>
                  <a:t> Friction (uncertainty</a:t>
                </a:r>
                <a:r>
                  <a:rPr lang="en-US" sz="1400" b="1" i="1" dirty="0"/>
                  <a:t>) </a:t>
                </a:r>
              </a:p>
              <a:p>
                <a:pPr algn="ctr"/>
                <a:r>
                  <a:rPr lang="en-US" sz="1400" i="1" dirty="0"/>
                  <a:t>f(road friction, Road characteristic, ego velocity) with</a:t>
                </a:r>
              </a:p>
              <a:p>
                <a:pPr algn="ct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=0.9458−0.0057</m:t>
                    </m:r>
                    <m:r>
                      <a:rPr lang="en-US" sz="1400" b="0" i="1" smtClean="0">
                        <a:latin typeface="Cambria Math" panose="02040503050406030204" pitchFamily="18" charset="0"/>
                        <a:ea typeface="Cambria Math" panose="02040503050406030204" pitchFamily="18" charset="0"/>
                      </a:rPr>
                      <m:t>𝑉</m:t>
                    </m:r>
                    <m:r>
                      <a:rPr lang="en-US" sz="1400" b="0" i="1" smtClean="0">
                        <a:latin typeface="Cambria Math" panose="02040503050406030204" pitchFamily="18" charset="0"/>
                        <a:ea typeface="Cambria Math" panose="02040503050406030204" pitchFamily="18" charset="0"/>
                      </a:rPr>
                      <m:t> −0.0108</m:t>
                    </m:r>
                    <m:r>
                      <a:rPr lang="en-US" sz="1400" b="0" i="1" smtClean="0">
                        <a:latin typeface="Cambria Math" panose="02040503050406030204" pitchFamily="18" charset="0"/>
                        <a:ea typeface="Cambria Math" panose="02040503050406030204" pitchFamily="18" charset="0"/>
                      </a:rPr>
                      <m:t>h</m:t>
                    </m:r>
                  </m:oMath>
                </a14:m>
                <a:r>
                  <a:rPr lang="en-US" sz="1400" i="1" dirty="0"/>
                  <a:t>)</a:t>
                </a:r>
              </a:p>
              <a:p>
                <a:pPr algn="ctr"/>
                <a:endParaRPr kumimoji="0" lang="en-US" sz="1400" i="1"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3" name="Rounded Rectangle 12">
                <a:extLst>
                  <a:ext uri="{FF2B5EF4-FFF2-40B4-BE49-F238E27FC236}">
                    <a16:creationId xmlns:a16="http://schemas.microsoft.com/office/drawing/2014/main" id="{61ABC496-ED13-9944-CD63-12111428344A}"/>
                  </a:ext>
                </a:extLst>
              </p:cNvPr>
              <p:cNvSpPr>
                <a:spLocks noRot="1" noChangeAspect="1" noMove="1" noResize="1" noEditPoints="1" noAdjustHandles="1" noChangeArrowheads="1" noChangeShapeType="1" noTextEdit="1"/>
              </p:cNvSpPr>
              <p:nvPr/>
            </p:nvSpPr>
            <p:spPr>
              <a:xfrm>
                <a:off x="4857827" y="4057640"/>
                <a:ext cx="4145931" cy="1055604"/>
              </a:xfrm>
              <a:prstGeom prst="roundRect">
                <a:avLst/>
              </a:prstGeom>
              <a:blipFill>
                <a:blip r:embed="rId2"/>
                <a:stretch>
                  <a:fillRect/>
                </a:stretch>
              </a:blipFill>
              <a:ln w="25400" cap="flat">
                <a:solidFill>
                  <a:schemeClr val="accent1"/>
                </a:solid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C220D33-4E28-8777-BF41-A5C1271A1590}"/>
              </a:ext>
            </a:extLst>
          </p:cNvPr>
          <p:cNvPicPr>
            <a:picLocks noChangeAspect="1"/>
          </p:cNvPicPr>
          <p:nvPr/>
        </p:nvPicPr>
        <p:blipFill>
          <a:blip r:embed="rId3"/>
          <a:stretch>
            <a:fillRect/>
          </a:stretch>
        </p:blipFill>
        <p:spPr>
          <a:xfrm>
            <a:off x="1582799" y="5524311"/>
            <a:ext cx="1755740" cy="1220729"/>
          </a:xfrm>
          <a:prstGeom prst="rect">
            <a:avLst/>
          </a:prstGeom>
        </p:spPr>
      </p:pic>
      <p:sp>
        <p:nvSpPr>
          <p:cNvPr id="16" name="Rectangle: Rounded Corners 5">
            <a:extLst>
              <a:ext uri="{FF2B5EF4-FFF2-40B4-BE49-F238E27FC236}">
                <a16:creationId xmlns:a16="http://schemas.microsoft.com/office/drawing/2014/main" id="{1DFB776B-650E-B9BD-DACA-3B00736CAD10}"/>
              </a:ext>
            </a:extLst>
          </p:cNvPr>
          <p:cNvSpPr/>
          <p:nvPr/>
        </p:nvSpPr>
        <p:spPr>
          <a:xfrm>
            <a:off x="4857828" y="5514012"/>
            <a:ext cx="4145931"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R="0" algn="ctr" defTabSz="457200" rtl="0" fontAlgn="auto" latinLnBrk="0" hangingPunct="0">
              <a:lnSpc>
                <a:spcPct val="100000"/>
              </a:lnSpc>
              <a:spcBef>
                <a:spcPts val="0"/>
              </a:spcBef>
              <a:spcAft>
                <a:spcPts val="0"/>
              </a:spcAft>
              <a:buClrTx/>
              <a:buSzTx/>
              <a:tabLst/>
            </a:pPr>
            <a:r>
              <a:rPr lang="en-US" sz="1400" b="1" i="1" dirty="0" err="1"/>
              <a:t>U_trajectoryProfile</a:t>
            </a:r>
            <a:endParaRPr lang="en-US" sz="1400" b="1" i="1" dirty="0"/>
          </a:p>
          <a:p>
            <a:pPr marR="0" algn="l" defTabSz="457200" rtl="0" fontAlgn="auto" latinLnBrk="0" hangingPunct="0">
              <a:lnSpc>
                <a:spcPct val="100000"/>
              </a:lnSpc>
              <a:spcBef>
                <a:spcPts val="0"/>
              </a:spcBef>
              <a:spcAft>
                <a:spcPts val="0"/>
              </a:spcAft>
              <a:buClrTx/>
              <a:buSzTx/>
              <a:tabLst/>
            </a:pPr>
            <a:r>
              <a:rPr lang="en-US" sz="1400" dirty="0"/>
              <a:t>This potential will be responsible to choose the next point that would follow the chosen trajectory</a:t>
            </a:r>
          </a:p>
          <a:p>
            <a:pPr marR="0" algn="l" defTabSz="457200" rtl="0" fontAlgn="auto" latinLnBrk="0" hangingPunct="0">
              <a:lnSpc>
                <a:spcPct val="100000"/>
              </a:lnSpc>
              <a:spcBef>
                <a:spcPts val="0"/>
              </a:spcBef>
              <a:spcAft>
                <a:spcPts val="0"/>
              </a:spcAft>
              <a:buClrTx/>
              <a:buSzTx/>
              <a:tabLst/>
            </a:pPr>
            <a:r>
              <a:rPr lang="en-US" sz="1400" dirty="0"/>
              <a:t>(Adding the profile as a constraint to optimization)</a:t>
            </a:r>
          </a:p>
        </p:txBody>
      </p:sp>
    </p:spTree>
    <p:extLst>
      <p:ext uri="{BB962C8B-B14F-4D97-AF65-F5344CB8AC3E}">
        <p14:creationId xmlns:p14="http://schemas.microsoft.com/office/powerpoint/2010/main" val="6708333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797847-22EC-900D-775F-0E37CA81DF9D}"/>
              </a:ext>
            </a:extLst>
          </p:cNvPr>
          <p:cNvSpPr/>
          <p:nvPr/>
        </p:nvSpPr>
        <p:spPr>
          <a:xfrm>
            <a:off x="1562100" y="1597025"/>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7FF5CE69-9290-2C53-5D00-9F2DD8CF7CF0}"/>
              </a:ext>
            </a:extLst>
          </p:cNvPr>
          <p:cNvPicPr>
            <a:picLocks noChangeAspect="1"/>
          </p:cNvPicPr>
          <p:nvPr/>
        </p:nvPicPr>
        <p:blipFill>
          <a:blip r:embed="rId2"/>
          <a:stretch>
            <a:fillRect/>
          </a:stretch>
        </p:blipFill>
        <p:spPr>
          <a:xfrm flipV="1">
            <a:off x="2603500" y="2254250"/>
            <a:ext cx="1409700" cy="438150"/>
          </a:xfrm>
          <a:prstGeom prst="rect">
            <a:avLst/>
          </a:prstGeom>
        </p:spPr>
      </p:pic>
      <p:pic>
        <p:nvPicPr>
          <p:cNvPr id="5" name="Picture 4">
            <a:extLst>
              <a:ext uri="{FF2B5EF4-FFF2-40B4-BE49-F238E27FC236}">
                <a16:creationId xmlns:a16="http://schemas.microsoft.com/office/drawing/2014/main" id="{1C60C9E6-C2D0-509D-6F07-1B0696772139}"/>
              </a:ext>
            </a:extLst>
          </p:cNvPr>
          <p:cNvPicPr>
            <a:picLocks noChangeAspect="1"/>
          </p:cNvPicPr>
          <p:nvPr/>
        </p:nvPicPr>
        <p:blipFill>
          <a:blip r:embed="rId2"/>
          <a:stretch>
            <a:fillRect/>
          </a:stretch>
        </p:blipFill>
        <p:spPr>
          <a:xfrm flipV="1">
            <a:off x="5524500" y="2901950"/>
            <a:ext cx="1409700" cy="438150"/>
          </a:xfrm>
          <a:prstGeom prst="rect">
            <a:avLst/>
          </a:prstGeom>
        </p:spPr>
      </p:pic>
      <p:sp>
        <p:nvSpPr>
          <p:cNvPr id="7" name="Oval 6">
            <a:extLst>
              <a:ext uri="{FF2B5EF4-FFF2-40B4-BE49-F238E27FC236}">
                <a16:creationId xmlns:a16="http://schemas.microsoft.com/office/drawing/2014/main" id="{AA2BC1DA-3572-489D-821E-2758A2C69CD6}"/>
              </a:ext>
            </a:extLst>
          </p:cNvPr>
          <p:cNvSpPr/>
          <p:nvPr/>
        </p:nvSpPr>
        <p:spPr>
          <a:xfrm>
            <a:off x="4483100" y="2305051"/>
            <a:ext cx="3492500" cy="1803400"/>
          </a:xfrm>
          <a:prstGeom prst="ellipse">
            <a:avLst/>
          </a:prstGeom>
          <a:solidFill>
            <a:schemeClr val="tx2">
              <a:alpha val="64001"/>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F9C4A8D3-4CB2-319A-0DCB-9977562EA40E}"/>
              </a:ext>
            </a:extLst>
          </p:cNvPr>
          <p:cNvSpPr/>
          <p:nvPr/>
        </p:nvSpPr>
        <p:spPr>
          <a:xfrm rot="16200000">
            <a:off x="4267200" y="3235327"/>
            <a:ext cx="431800" cy="2730500"/>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10229B19-1643-4B8A-8720-F7AD8E5E1D80}"/>
              </a:ext>
            </a:extLst>
          </p:cNvPr>
          <p:cNvSpPr txBox="1"/>
          <p:nvPr/>
        </p:nvSpPr>
        <p:spPr>
          <a:xfrm>
            <a:off x="1006475" y="5260975"/>
            <a:ext cx="90360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i="1" dirty="0"/>
              <a:t>Finally the repulsion field is a function of  f(relative distance, relative velocity of the actor, heading direction)</a:t>
            </a:r>
            <a:endParaRPr lang="en-US" dirty="0"/>
          </a:p>
        </p:txBody>
      </p:sp>
      <p:sp>
        <p:nvSpPr>
          <p:cNvPr id="11" name="TextBox 10">
            <a:extLst>
              <a:ext uri="{FF2B5EF4-FFF2-40B4-BE49-F238E27FC236}">
                <a16:creationId xmlns:a16="http://schemas.microsoft.com/office/drawing/2014/main" id="{DBFBD6CC-FF13-6C33-5EE8-96393CCCA9C4}"/>
              </a:ext>
            </a:extLst>
          </p:cNvPr>
          <p:cNvSpPr txBox="1"/>
          <p:nvPr/>
        </p:nvSpPr>
        <p:spPr>
          <a:xfrm>
            <a:off x="5922525" y="1649201"/>
            <a:ext cx="4707375"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minimum braking distance,</a:t>
            </a:r>
          </a:p>
          <a:p>
            <a:pPr marL="0" marR="0" indent="0" algn="l" defTabSz="457200" rtl="0" fontAlgn="auto" latinLnBrk="0" hangingPunct="0">
              <a:lnSpc>
                <a:spcPct val="100000"/>
              </a:lnSpc>
              <a:spcBef>
                <a:spcPts val="0"/>
              </a:spcBef>
              <a:spcAft>
                <a:spcPts val="0"/>
              </a:spcAft>
              <a:buClrTx/>
              <a:buSzTx/>
              <a:buFontTx/>
              <a:buNone/>
              <a:tabLst/>
            </a:pPr>
            <a:r>
              <a:rPr lang="en-US" dirty="0"/>
              <a:t>size of the actor(width).</a:t>
            </a:r>
          </a:p>
        </p:txBody>
      </p:sp>
      <p:sp>
        <p:nvSpPr>
          <p:cNvPr id="12" name="TextBox 11">
            <a:extLst>
              <a:ext uri="{FF2B5EF4-FFF2-40B4-BE49-F238E27FC236}">
                <a16:creationId xmlns:a16="http://schemas.microsoft.com/office/drawing/2014/main" id="{486BBB1F-7DDC-736E-9503-0A304B9450F3}"/>
              </a:ext>
            </a:extLst>
          </p:cNvPr>
          <p:cNvSpPr txBox="1"/>
          <p:nvPr/>
        </p:nvSpPr>
        <p:spPr>
          <a:xfrm>
            <a:off x="954662" y="1064786"/>
            <a:ext cx="380328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Influence range using ego vehicle mass,</a:t>
            </a:r>
          </a:p>
          <a:p>
            <a:pPr marL="0" marR="0" indent="0" algn="l" defTabSz="457200" rtl="0" fontAlgn="auto" latinLnBrk="0" hangingPunct="0">
              <a:lnSpc>
                <a:spcPct val="100000"/>
              </a:lnSpc>
              <a:spcBef>
                <a:spcPts val="0"/>
              </a:spcBef>
              <a:spcAft>
                <a:spcPts val="0"/>
              </a:spcAft>
              <a:buClrTx/>
              <a:buSzTx/>
              <a:buFontTx/>
              <a:buNone/>
              <a:tabLst/>
            </a:pPr>
            <a:r>
              <a:rPr lang="en-US" dirty="0"/>
              <a:t>Ego velocity</a:t>
            </a:r>
          </a:p>
        </p:txBody>
      </p:sp>
      <p:sp>
        <p:nvSpPr>
          <p:cNvPr id="13" name="TextBox 12">
            <a:extLst>
              <a:ext uri="{FF2B5EF4-FFF2-40B4-BE49-F238E27FC236}">
                <a16:creationId xmlns:a16="http://schemas.microsoft.com/office/drawing/2014/main" id="{486E1895-1C15-C2A0-C454-6FC54E8597CE}"/>
              </a:ext>
            </a:extLst>
          </p:cNvPr>
          <p:cNvSpPr txBox="1"/>
          <p:nvPr/>
        </p:nvSpPr>
        <p:spPr>
          <a:xfrm>
            <a:off x="3175000" y="266700"/>
            <a:ext cx="46176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Repulsion potential field between actor and ego</a:t>
            </a:r>
          </a:p>
        </p:txBody>
      </p:sp>
    </p:spTree>
    <p:extLst>
      <p:ext uri="{BB962C8B-B14F-4D97-AF65-F5344CB8AC3E}">
        <p14:creationId xmlns:p14="http://schemas.microsoft.com/office/powerpoint/2010/main" val="2892294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70F3-681B-3738-0C13-67AA31DE7A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0C41312-180D-65BE-1998-2300F56027A3}"/>
              </a:ext>
            </a:extLst>
          </p:cNvPr>
          <p:cNvPicPr>
            <a:picLocks noChangeAspect="1"/>
          </p:cNvPicPr>
          <p:nvPr/>
        </p:nvPicPr>
        <p:blipFill>
          <a:blip r:embed="rId2"/>
          <a:stretch>
            <a:fillRect/>
          </a:stretch>
        </p:blipFill>
        <p:spPr>
          <a:xfrm>
            <a:off x="1212850" y="1220776"/>
            <a:ext cx="7677150" cy="2638448"/>
          </a:xfrm>
          <a:prstGeom prst="rect">
            <a:avLst/>
          </a:prstGeom>
        </p:spPr>
      </p:pic>
      <p:pic>
        <p:nvPicPr>
          <p:cNvPr id="9" name="Picture 8">
            <a:extLst>
              <a:ext uri="{FF2B5EF4-FFF2-40B4-BE49-F238E27FC236}">
                <a16:creationId xmlns:a16="http://schemas.microsoft.com/office/drawing/2014/main" id="{0127B75E-4CB4-72B9-CD17-75A4099AF806}"/>
              </a:ext>
            </a:extLst>
          </p:cNvPr>
          <p:cNvPicPr>
            <a:picLocks noChangeAspect="1"/>
          </p:cNvPicPr>
          <p:nvPr/>
        </p:nvPicPr>
        <p:blipFill>
          <a:blip r:embed="rId3"/>
          <a:stretch>
            <a:fillRect/>
          </a:stretch>
        </p:blipFill>
        <p:spPr>
          <a:xfrm>
            <a:off x="4509507" y="1669262"/>
            <a:ext cx="2467610" cy="850900"/>
          </a:xfrm>
          <a:prstGeom prst="rect">
            <a:avLst/>
          </a:prstGeom>
        </p:spPr>
      </p:pic>
      <p:pic>
        <p:nvPicPr>
          <p:cNvPr id="8" name="Picture 7">
            <a:extLst>
              <a:ext uri="{FF2B5EF4-FFF2-40B4-BE49-F238E27FC236}">
                <a16:creationId xmlns:a16="http://schemas.microsoft.com/office/drawing/2014/main" id="{64EFC8EF-F450-E094-3F25-1DEA2AF4A38C}"/>
              </a:ext>
            </a:extLst>
          </p:cNvPr>
          <p:cNvPicPr>
            <a:picLocks noChangeAspect="1"/>
          </p:cNvPicPr>
          <p:nvPr/>
        </p:nvPicPr>
        <p:blipFill>
          <a:blip r:embed="rId4"/>
          <a:stretch>
            <a:fillRect/>
          </a:stretch>
        </p:blipFill>
        <p:spPr>
          <a:xfrm>
            <a:off x="5229225" y="1669262"/>
            <a:ext cx="2336800" cy="850900"/>
          </a:xfrm>
          <a:prstGeom prst="rect">
            <a:avLst/>
          </a:prstGeom>
        </p:spPr>
      </p:pic>
      <p:sp>
        <p:nvSpPr>
          <p:cNvPr id="18" name="Freeform 17">
            <a:extLst>
              <a:ext uri="{FF2B5EF4-FFF2-40B4-BE49-F238E27FC236}">
                <a16:creationId xmlns:a16="http://schemas.microsoft.com/office/drawing/2014/main" id="{2A59869B-D925-CCDA-8F2D-52C939A09B98}"/>
              </a:ext>
            </a:extLst>
          </p:cNvPr>
          <p:cNvSpPr/>
          <p:nvPr/>
        </p:nvSpPr>
        <p:spPr>
          <a:xfrm>
            <a:off x="3454400" y="2164562"/>
            <a:ext cx="2997200"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19" name="TextBox 18">
            <a:extLst>
              <a:ext uri="{FF2B5EF4-FFF2-40B4-BE49-F238E27FC236}">
                <a16:creationId xmlns:a16="http://schemas.microsoft.com/office/drawing/2014/main" id="{9B9AE530-78A0-227A-A213-F48F75BF6517}"/>
              </a:ext>
            </a:extLst>
          </p:cNvPr>
          <p:cNvSpPr txBox="1"/>
          <p:nvPr/>
        </p:nvSpPr>
        <p:spPr>
          <a:xfrm>
            <a:off x="3918747" y="1220776"/>
            <a:ext cx="113267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(Repulsive)</a:t>
            </a:r>
          </a:p>
        </p:txBody>
      </p:sp>
      <p:sp>
        <p:nvSpPr>
          <p:cNvPr id="20" name="Oval 19">
            <a:extLst>
              <a:ext uri="{FF2B5EF4-FFF2-40B4-BE49-F238E27FC236}">
                <a16:creationId xmlns:a16="http://schemas.microsoft.com/office/drawing/2014/main" id="{C584D3A5-3E1A-399A-E5B5-557E4D2A7D5E}"/>
              </a:ext>
            </a:extLst>
          </p:cNvPr>
          <p:cNvSpPr/>
          <p:nvPr/>
        </p:nvSpPr>
        <p:spPr>
          <a:xfrm>
            <a:off x="4857750" y="1597844"/>
            <a:ext cx="2997200" cy="975119"/>
          </a:xfrm>
          <a:prstGeom prst="ellipse">
            <a:avLst/>
          </a:prstGeom>
          <a:solidFill>
            <a:srgbClr val="00B0F0">
              <a:alpha val="32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2" name="Picture 21">
            <a:extLst>
              <a:ext uri="{FF2B5EF4-FFF2-40B4-BE49-F238E27FC236}">
                <a16:creationId xmlns:a16="http://schemas.microsoft.com/office/drawing/2014/main" id="{23817F69-579F-24DF-300C-514849798F4F}"/>
              </a:ext>
            </a:extLst>
          </p:cNvPr>
          <p:cNvPicPr>
            <a:picLocks noChangeAspect="1"/>
          </p:cNvPicPr>
          <p:nvPr/>
        </p:nvPicPr>
        <p:blipFill rotWithShape="1">
          <a:blip r:embed="rId5"/>
          <a:srcRect r="60644"/>
          <a:stretch/>
        </p:blipFill>
        <p:spPr>
          <a:xfrm>
            <a:off x="1922944" y="4272089"/>
            <a:ext cx="6931717" cy="2585911"/>
          </a:xfrm>
          <a:prstGeom prst="rect">
            <a:avLst/>
          </a:prstGeom>
        </p:spPr>
      </p:pic>
      <p:pic>
        <p:nvPicPr>
          <p:cNvPr id="24" name="Picture 23">
            <a:extLst>
              <a:ext uri="{FF2B5EF4-FFF2-40B4-BE49-F238E27FC236}">
                <a16:creationId xmlns:a16="http://schemas.microsoft.com/office/drawing/2014/main" id="{102052D5-0E6C-6F53-1A29-3A569E31F4C2}"/>
              </a:ext>
            </a:extLst>
          </p:cNvPr>
          <p:cNvPicPr>
            <a:picLocks noChangeAspect="1"/>
          </p:cNvPicPr>
          <p:nvPr/>
        </p:nvPicPr>
        <p:blipFill>
          <a:blip r:embed="rId3"/>
          <a:stretch>
            <a:fillRect/>
          </a:stretch>
        </p:blipFill>
        <p:spPr>
          <a:xfrm>
            <a:off x="6332220" y="2674924"/>
            <a:ext cx="2467610" cy="850900"/>
          </a:xfrm>
          <a:prstGeom prst="rect">
            <a:avLst/>
          </a:prstGeom>
        </p:spPr>
      </p:pic>
      <p:sp>
        <p:nvSpPr>
          <p:cNvPr id="26" name="Freeform 25">
            <a:extLst>
              <a:ext uri="{FF2B5EF4-FFF2-40B4-BE49-F238E27FC236}">
                <a16:creationId xmlns:a16="http://schemas.microsoft.com/office/drawing/2014/main" id="{92B46B2F-9C33-FB84-B557-73717384A49D}"/>
              </a:ext>
            </a:extLst>
          </p:cNvPr>
          <p:cNvSpPr/>
          <p:nvPr/>
        </p:nvSpPr>
        <p:spPr>
          <a:xfrm>
            <a:off x="3918747" y="4979972"/>
            <a:ext cx="2748753" cy="959638"/>
          </a:xfrm>
          <a:custGeom>
            <a:avLst/>
            <a:gdLst>
              <a:gd name="connsiteX0" fmla="*/ 0 w 6324600"/>
              <a:gd name="connsiteY0" fmla="*/ 0 h 833356"/>
              <a:gd name="connsiteX1" fmla="*/ 1866900 w 6324600"/>
              <a:gd name="connsiteY1" fmla="*/ 139700 h 833356"/>
              <a:gd name="connsiteX2" fmla="*/ 3644900 w 6324600"/>
              <a:gd name="connsiteY2" fmla="*/ 749300 h 833356"/>
              <a:gd name="connsiteX3" fmla="*/ 6324600 w 6324600"/>
              <a:gd name="connsiteY3" fmla="*/ 812800 h 833356"/>
            </a:gdLst>
            <a:ahLst/>
            <a:cxnLst>
              <a:cxn ang="0">
                <a:pos x="connsiteX0" y="connsiteY0"/>
              </a:cxn>
              <a:cxn ang="0">
                <a:pos x="connsiteX1" y="connsiteY1"/>
              </a:cxn>
              <a:cxn ang="0">
                <a:pos x="connsiteX2" y="connsiteY2"/>
              </a:cxn>
              <a:cxn ang="0">
                <a:pos x="connsiteX3" y="connsiteY3"/>
              </a:cxn>
            </a:cxnLst>
            <a:rect l="l" t="t" r="r" b="b"/>
            <a:pathLst>
              <a:path w="6324600" h="833356">
                <a:moveTo>
                  <a:pt x="0" y="0"/>
                </a:moveTo>
                <a:cubicBezTo>
                  <a:pt x="629708" y="7408"/>
                  <a:pt x="1259417" y="14817"/>
                  <a:pt x="1866900" y="139700"/>
                </a:cubicBezTo>
                <a:cubicBezTo>
                  <a:pt x="2474383" y="264583"/>
                  <a:pt x="2901950" y="637117"/>
                  <a:pt x="3644900" y="749300"/>
                </a:cubicBezTo>
                <a:cubicBezTo>
                  <a:pt x="4387850" y="861483"/>
                  <a:pt x="5356225" y="837141"/>
                  <a:pt x="6324600" y="812800"/>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1554022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A38F-2B32-97B9-F332-F65B633D9D64}"/>
              </a:ext>
            </a:extLst>
          </p:cNvPr>
          <p:cNvSpPr>
            <a:spLocks noGrp="1"/>
          </p:cNvSpPr>
          <p:nvPr>
            <p:ph type="title"/>
          </p:nvPr>
        </p:nvSpPr>
        <p:spPr/>
        <p:txBody>
          <a:bodyPr>
            <a:normAutofit/>
          </a:bodyPr>
          <a:lstStyle/>
          <a:p>
            <a:pPr algn="ctr"/>
            <a:r>
              <a:rPr lang="en-US" sz="2400" dirty="0"/>
              <a:t>Equations for APF (Implementation)</a:t>
            </a:r>
          </a:p>
        </p:txBody>
      </p:sp>
      <p:pic>
        <p:nvPicPr>
          <p:cNvPr id="4" name="Picture 3">
            <a:extLst>
              <a:ext uri="{FF2B5EF4-FFF2-40B4-BE49-F238E27FC236}">
                <a16:creationId xmlns:a16="http://schemas.microsoft.com/office/drawing/2014/main" id="{3125F3F8-70B6-FCCC-83D4-6DD97FA938C2}"/>
              </a:ext>
            </a:extLst>
          </p:cNvPr>
          <p:cNvPicPr>
            <a:picLocks noChangeAspect="1"/>
          </p:cNvPicPr>
          <p:nvPr/>
        </p:nvPicPr>
        <p:blipFill>
          <a:blip r:embed="rId2"/>
          <a:stretch>
            <a:fillRect/>
          </a:stretch>
        </p:blipFill>
        <p:spPr>
          <a:xfrm>
            <a:off x="542621" y="3970905"/>
            <a:ext cx="5670288" cy="1854200"/>
          </a:xfrm>
          <a:prstGeom prst="rect">
            <a:avLst/>
          </a:prstGeom>
        </p:spPr>
      </p:pic>
      <p:pic>
        <p:nvPicPr>
          <p:cNvPr id="5" name="Picture 4">
            <a:extLst>
              <a:ext uri="{FF2B5EF4-FFF2-40B4-BE49-F238E27FC236}">
                <a16:creationId xmlns:a16="http://schemas.microsoft.com/office/drawing/2014/main" id="{A7C5BA82-553F-A301-A114-B037F1903244}"/>
              </a:ext>
            </a:extLst>
          </p:cNvPr>
          <p:cNvPicPr>
            <a:picLocks noChangeAspect="1"/>
          </p:cNvPicPr>
          <p:nvPr/>
        </p:nvPicPr>
        <p:blipFill>
          <a:blip r:embed="rId3"/>
          <a:stretch>
            <a:fillRect/>
          </a:stretch>
        </p:blipFill>
        <p:spPr>
          <a:xfrm>
            <a:off x="7099680" y="3136900"/>
            <a:ext cx="3106102" cy="3444949"/>
          </a:xfrm>
          <a:prstGeom prst="rect">
            <a:avLst/>
          </a:prstGeom>
        </p:spPr>
      </p:pic>
      <p:pic>
        <p:nvPicPr>
          <p:cNvPr id="6" name="Picture 5">
            <a:extLst>
              <a:ext uri="{FF2B5EF4-FFF2-40B4-BE49-F238E27FC236}">
                <a16:creationId xmlns:a16="http://schemas.microsoft.com/office/drawing/2014/main" id="{FB4BE548-7A28-05F2-00A2-55148ABA73A1}"/>
              </a:ext>
            </a:extLst>
          </p:cNvPr>
          <p:cNvPicPr>
            <a:picLocks noChangeAspect="1"/>
          </p:cNvPicPr>
          <p:nvPr/>
        </p:nvPicPr>
        <p:blipFill>
          <a:blip r:embed="rId4"/>
          <a:stretch>
            <a:fillRect/>
          </a:stretch>
        </p:blipFill>
        <p:spPr>
          <a:xfrm>
            <a:off x="797404" y="1300674"/>
            <a:ext cx="2755900" cy="812800"/>
          </a:xfrm>
          <a:prstGeom prst="rect">
            <a:avLst/>
          </a:prstGeom>
        </p:spPr>
      </p:pic>
      <p:pic>
        <p:nvPicPr>
          <p:cNvPr id="7" name="Picture 6">
            <a:extLst>
              <a:ext uri="{FF2B5EF4-FFF2-40B4-BE49-F238E27FC236}">
                <a16:creationId xmlns:a16="http://schemas.microsoft.com/office/drawing/2014/main" id="{2C6B054D-92D6-2C35-2E64-ABE3C8D437FB}"/>
              </a:ext>
            </a:extLst>
          </p:cNvPr>
          <p:cNvPicPr>
            <a:picLocks noChangeAspect="1"/>
          </p:cNvPicPr>
          <p:nvPr/>
        </p:nvPicPr>
        <p:blipFill>
          <a:blip r:embed="rId5"/>
          <a:stretch>
            <a:fillRect/>
          </a:stretch>
        </p:blipFill>
        <p:spPr>
          <a:xfrm>
            <a:off x="943454" y="2302896"/>
            <a:ext cx="1485900" cy="584200"/>
          </a:xfrm>
          <a:prstGeom prst="rect">
            <a:avLst/>
          </a:prstGeom>
        </p:spPr>
      </p:pic>
      <p:pic>
        <p:nvPicPr>
          <p:cNvPr id="8" name="Picture 7">
            <a:extLst>
              <a:ext uri="{FF2B5EF4-FFF2-40B4-BE49-F238E27FC236}">
                <a16:creationId xmlns:a16="http://schemas.microsoft.com/office/drawing/2014/main" id="{C6224664-2770-A517-C48A-FBC6BA867B6B}"/>
              </a:ext>
            </a:extLst>
          </p:cNvPr>
          <p:cNvPicPr>
            <a:picLocks noChangeAspect="1"/>
          </p:cNvPicPr>
          <p:nvPr/>
        </p:nvPicPr>
        <p:blipFill>
          <a:blip r:embed="rId6"/>
          <a:stretch>
            <a:fillRect/>
          </a:stretch>
        </p:blipFill>
        <p:spPr>
          <a:xfrm>
            <a:off x="6613742" y="942810"/>
            <a:ext cx="5456129" cy="2143695"/>
          </a:xfrm>
          <a:prstGeom prst="rect">
            <a:avLst/>
          </a:prstGeom>
        </p:spPr>
      </p:pic>
    </p:spTree>
    <p:extLst>
      <p:ext uri="{BB962C8B-B14F-4D97-AF65-F5344CB8AC3E}">
        <p14:creationId xmlns:p14="http://schemas.microsoft.com/office/powerpoint/2010/main" val="10693210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D015-2AE2-32AD-9E4B-D7EAE0E4CD6A}"/>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75A24A6E-412A-142A-EA86-EC7AC8DB5B51}"/>
              </a:ext>
            </a:extLst>
          </p:cNvPr>
          <p:cNvSpPr>
            <a:spLocks noGrp="1"/>
          </p:cNvSpPr>
          <p:nvPr>
            <p:ph type="body" idx="1"/>
          </p:nvPr>
        </p:nvSpPr>
        <p:spPr/>
        <p:txBody>
          <a:bodyPr/>
          <a:lstStyle/>
          <a:p>
            <a:r>
              <a:rPr lang="en-US" dirty="0"/>
              <a:t>Asphalt to concrete road transition (snowy road transition on bridges)</a:t>
            </a:r>
          </a:p>
          <a:p>
            <a:r>
              <a:rPr lang="en-US" dirty="0"/>
              <a:t>Connection between different parts in my thesis</a:t>
            </a:r>
          </a:p>
          <a:p>
            <a:r>
              <a:rPr lang="en-US" dirty="0"/>
              <a:t>Show the existing decision logic (doesn’t have road friction, vehicle and actor mass parameters) </a:t>
            </a:r>
          </a:p>
          <a:p>
            <a:r>
              <a:rPr lang="en-US" dirty="0"/>
              <a:t>Check if you can use these forces into existing rule based methods.</a:t>
            </a:r>
          </a:p>
          <a:p>
            <a:r>
              <a:rPr lang="en-US" dirty="0"/>
              <a:t>APF applications and literature review </a:t>
            </a:r>
          </a:p>
          <a:p>
            <a:endParaRPr lang="en-US" dirty="0"/>
          </a:p>
          <a:p>
            <a:endParaRPr lang="en-US" dirty="0"/>
          </a:p>
        </p:txBody>
      </p:sp>
    </p:spTree>
    <p:extLst>
      <p:ext uri="{BB962C8B-B14F-4D97-AF65-F5344CB8AC3E}">
        <p14:creationId xmlns:p14="http://schemas.microsoft.com/office/powerpoint/2010/main" val="24755266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2048-876D-6F35-795C-FC49853D4127}"/>
              </a:ext>
            </a:extLst>
          </p:cNvPr>
          <p:cNvSpPr>
            <a:spLocks noGrp="1"/>
          </p:cNvSpPr>
          <p:nvPr>
            <p:ph type="title"/>
          </p:nvPr>
        </p:nvSpPr>
        <p:spPr/>
        <p:txBody>
          <a:bodyPr/>
          <a:lstStyle/>
          <a:p>
            <a:r>
              <a:rPr lang="en-US" dirty="0"/>
              <a:t>Rule based Lane change planner</a:t>
            </a:r>
          </a:p>
        </p:txBody>
      </p:sp>
      <p:pic>
        <p:nvPicPr>
          <p:cNvPr id="4" name="Picture 3">
            <a:extLst>
              <a:ext uri="{FF2B5EF4-FFF2-40B4-BE49-F238E27FC236}">
                <a16:creationId xmlns:a16="http://schemas.microsoft.com/office/drawing/2014/main" id="{0D5BBB94-7353-5C63-2DC6-DA4D3545536A}"/>
              </a:ext>
            </a:extLst>
          </p:cNvPr>
          <p:cNvPicPr>
            <a:picLocks noChangeAspect="1"/>
          </p:cNvPicPr>
          <p:nvPr/>
        </p:nvPicPr>
        <p:blipFill>
          <a:blip r:embed="rId2"/>
          <a:stretch>
            <a:fillRect/>
          </a:stretch>
        </p:blipFill>
        <p:spPr>
          <a:xfrm>
            <a:off x="923510" y="1682538"/>
            <a:ext cx="4077308" cy="3748212"/>
          </a:xfrm>
          <a:prstGeom prst="rect">
            <a:avLst/>
          </a:prstGeom>
        </p:spPr>
      </p:pic>
      <p:sp>
        <p:nvSpPr>
          <p:cNvPr id="5" name="TextBox 4">
            <a:extLst>
              <a:ext uri="{FF2B5EF4-FFF2-40B4-BE49-F238E27FC236}">
                <a16:creationId xmlns:a16="http://schemas.microsoft.com/office/drawing/2014/main" id="{9C220152-5E2D-5B3F-AB5A-2C197EF69E7D}"/>
              </a:ext>
            </a:extLst>
          </p:cNvPr>
          <p:cNvSpPr txBox="1"/>
          <p:nvPr/>
        </p:nvSpPr>
        <p:spPr>
          <a:xfrm>
            <a:off x="6726477" y="2079321"/>
            <a:ext cx="43611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Inputs</a:t>
            </a:r>
            <a:r>
              <a:rPr kumimoji="0" lang="en-US" sz="1800" b="0" i="0" u="none" strike="noStrike" cap="none" spc="0" normalizeH="0" baseline="0" dirty="0">
                <a:ln>
                  <a:noFill/>
                </a:ln>
                <a:solidFill>
                  <a:srgbClr val="000000"/>
                </a:solidFill>
                <a:effectLst/>
                <a:uFillTx/>
                <a:latin typeface="+mn-lt"/>
                <a:ea typeface="+mn-ea"/>
                <a:cs typeface="+mn-cs"/>
                <a:sym typeface="Calibri"/>
              </a:rPr>
              <a:t> : </a:t>
            </a:r>
          </a:p>
          <a:p>
            <a:pPr marL="0" marR="0" indent="0" algn="l" defTabSz="457200" rtl="0" fontAlgn="auto" latinLnBrk="0" hangingPunct="0">
              <a:lnSpc>
                <a:spcPct val="100000"/>
              </a:lnSpc>
              <a:spcBef>
                <a:spcPts val="0"/>
              </a:spcBef>
              <a:spcAft>
                <a:spcPts val="0"/>
              </a:spcAft>
              <a:buClrTx/>
              <a:buSzTx/>
              <a:buFontTx/>
              <a:buNone/>
              <a:tabLst/>
            </a:pPr>
            <a:r>
              <a:rPr lang="en-US" dirty="0"/>
              <a:t>Ego and actor states (from sensor detections)</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Bou</a:t>
            </a:r>
            <a:r>
              <a:rPr lang="en-US" dirty="0"/>
              <a:t>ndary information</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Road speed</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2EE90E6-AE14-F4C9-B884-EEF7FB8FBF65}"/>
              </a:ext>
            </a:extLst>
          </p:cNvPr>
          <p:cNvSpPr txBox="1"/>
          <p:nvPr/>
        </p:nvSpPr>
        <p:spPr>
          <a:xfrm>
            <a:off x="6789107" y="3933173"/>
            <a:ext cx="244072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Outputs: </a:t>
            </a:r>
            <a:endParaRPr lang="en-US" b="1" dirty="0"/>
          </a:p>
          <a:p>
            <a:pPr marL="0" marR="0" indent="0" algn="l" defTabSz="457200" rtl="0" fontAlgn="auto" latinLnBrk="0" hangingPunct="0">
              <a:lnSpc>
                <a:spcPct val="100000"/>
              </a:lnSpc>
              <a:spcBef>
                <a:spcPts val="0"/>
              </a:spcBef>
              <a:spcAft>
                <a:spcPts val="0"/>
              </a:spcAft>
              <a:buClrTx/>
              <a:buSzTx/>
              <a:buFontTx/>
              <a:buNone/>
              <a:tabLst/>
            </a:pPr>
            <a:r>
              <a:rPr lang="en-US" dirty="0"/>
              <a:t>Lane Change decision </a:t>
            </a:r>
          </a:p>
          <a:p>
            <a:pPr marL="0" marR="0" indent="0" algn="l" defTabSz="4572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000000"/>
                </a:solidFill>
                <a:effectLst/>
                <a:uFillTx/>
                <a:latin typeface="+mn-lt"/>
                <a:ea typeface="+mn-ea"/>
                <a:cs typeface="+mn-cs"/>
                <a:sym typeface="Calibri"/>
              </a:rPr>
              <a:t>Left Lane change</a:t>
            </a:r>
          </a:p>
          <a:p>
            <a:pPr marL="0" marR="0" indent="0" algn="l" defTabSz="457200" rtl="0" fontAlgn="auto" latinLnBrk="0" hangingPunct="0">
              <a:lnSpc>
                <a:spcPct val="100000"/>
              </a:lnSpc>
              <a:spcBef>
                <a:spcPts val="0"/>
              </a:spcBef>
              <a:spcAft>
                <a:spcPts val="0"/>
              </a:spcAft>
              <a:buClrTx/>
              <a:buSzTx/>
              <a:buFontTx/>
              <a:buNone/>
              <a:tabLst/>
            </a:pPr>
            <a:r>
              <a:rPr lang="en-US" dirty="0"/>
              <a:t>Right lane change</a:t>
            </a:r>
          </a:p>
          <a:p>
            <a:pPr marL="0" marR="0" indent="0" algn="l" defTabSz="457200" rtl="0" fontAlgn="auto" latinLnBrk="0" hangingPunct="0">
              <a:lnSpc>
                <a:spcPct val="100000"/>
              </a:lnSpc>
              <a:spcBef>
                <a:spcPts val="0"/>
              </a:spcBef>
              <a:spcAft>
                <a:spcPts val="0"/>
              </a:spcAft>
              <a:buClrTx/>
              <a:buSzTx/>
              <a:buFontTx/>
              <a:buNone/>
              <a:tabLst/>
            </a:pPr>
            <a:r>
              <a:rPr lang="en-US" dirty="0"/>
              <a:t>Stay in the lane with ACC</a:t>
            </a:r>
            <a:endParaRPr kumimoji="0" lang="en-US" sz="180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7555470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17DE8-C517-262A-38B9-B2E19158D548}"/>
              </a:ext>
            </a:extLst>
          </p:cNvPr>
          <p:cNvSpPr txBox="1"/>
          <p:nvPr/>
        </p:nvSpPr>
        <p:spPr>
          <a:xfrm>
            <a:off x="672230" y="1370273"/>
            <a:ext cx="5974914"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1:  </a:t>
            </a:r>
          </a:p>
          <a:p>
            <a:pPr marL="0" marR="0" indent="0" algn="l" defTabSz="457200" rtl="0" fontAlgn="auto" latinLnBrk="0" hangingPunct="0">
              <a:lnSpc>
                <a:spcPct val="100000"/>
              </a:lnSpc>
              <a:spcBef>
                <a:spcPts val="0"/>
              </a:spcBef>
              <a:spcAft>
                <a:spcPts val="0"/>
              </a:spcAft>
              <a:buClrTx/>
              <a:buSzTx/>
              <a:buFontTx/>
              <a:buNone/>
              <a:tabLst/>
            </a:pPr>
            <a:r>
              <a:rPr lang="en-US" dirty="0"/>
              <a:t>At every time step: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a:t>Extracts the Ego state information, </a:t>
            </a:r>
          </a:p>
          <a:p>
            <a:pPr marL="0" marR="0" indent="0" algn="l" defTabSz="457200" rtl="0" fontAlgn="auto" latinLnBrk="0" hangingPunct="0">
              <a:lnSpc>
                <a:spcPct val="100000"/>
              </a:lnSpc>
              <a:spcBef>
                <a:spcPts val="0"/>
              </a:spcBef>
              <a:spcAft>
                <a:spcPts val="0"/>
              </a:spcAft>
              <a:buClrTx/>
              <a:buSzTx/>
              <a:buFontTx/>
              <a:buNone/>
              <a:tabLst/>
            </a:pPr>
            <a:r>
              <a:rPr lang="en-US" dirty="0"/>
              <a:t>Localizes the ego vehicle on the road (lane number )</a:t>
            </a:r>
          </a:p>
          <a:p>
            <a:pPr marL="0" marR="0" indent="0" algn="l" defTabSz="457200" rtl="0" fontAlgn="auto" latinLnBrk="0" hangingPunct="0">
              <a:lnSpc>
                <a:spcPct val="100000"/>
              </a:lnSpc>
              <a:spcBef>
                <a:spcPts val="0"/>
              </a:spcBef>
              <a:spcAft>
                <a:spcPts val="0"/>
              </a:spcAft>
              <a:buClrTx/>
              <a:buSzTx/>
              <a:buFontTx/>
              <a:buNone/>
              <a:tabLst/>
            </a:pPr>
            <a:r>
              <a:rPr lang="en-US" dirty="0"/>
              <a:t>Initialize parameters </a:t>
            </a:r>
          </a:p>
        </p:txBody>
      </p:sp>
      <p:sp>
        <p:nvSpPr>
          <p:cNvPr id="6" name="TextBox 5">
            <a:extLst>
              <a:ext uri="{FF2B5EF4-FFF2-40B4-BE49-F238E27FC236}">
                <a16:creationId xmlns:a16="http://schemas.microsoft.com/office/drawing/2014/main" id="{4FA8845F-DD53-8376-5754-D5C670972FA7}"/>
              </a:ext>
            </a:extLst>
          </p:cNvPr>
          <p:cNvSpPr txBox="1"/>
          <p:nvPr/>
        </p:nvSpPr>
        <p:spPr>
          <a:xfrm>
            <a:off x="672229" y="3579313"/>
            <a:ext cx="6238709" cy="1754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Section 2:  </a:t>
            </a:r>
          </a:p>
          <a:p>
            <a:pPr marL="0" marR="0" indent="0" algn="l" defTabSz="457200" rtl="0" fontAlgn="auto" latinLnBrk="0" hangingPunct="0">
              <a:lnSpc>
                <a:spcPct val="100000"/>
              </a:lnSpc>
              <a:spcBef>
                <a:spcPts val="0"/>
              </a:spcBef>
              <a:spcAft>
                <a:spcPts val="0"/>
              </a:spcAft>
              <a:buClrTx/>
              <a:buSzTx/>
              <a:buFontTx/>
              <a:buNone/>
              <a:tabLst/>
            </a:pPr>
            <a:r>
              <a:rPr lang="en-US" dirty="0"/>
              <a:t>For each confirmed track ( Actor information from the sensor):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Extrac</a:t>
            </a:r>
            <a:r>
              <a:rPr lang="en-US" dirty="0"/>
              <a:t>t the actor position, velocity</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kumimoji="0" lang="en-US" sz="1800" b="0" i="0" u="none" strike="noStrike" cap="none" spc="0" normalizeH="0" baseline="0" dirty="0">
                <a:ln>
                  <a:noFill/>
                </a:ln>
                <a:solidFill>
                  <a:srgbClr val="000000"/>
                </a:solidFill>
                <a:effectLst/>
                <a:uFillTx/>
                <a:latin typeface="+mn-lt"/>
                <a:ea typeface="+mn-ea"/>
                <a:cs typeface="+mn-cs"/>
                <a:sym typeface="Calibri"/>
              </a:rPr>
              <a:t>Checks if the actor is within</a:t>
            </a:r>
            <a:r>
              <a:rPr lang="en-US" dirty="0"/>
              <a:t> certain critical region with respect to ego. (Most important objects)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47449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2970-812C-7D6F-61A0-6DF849C0043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7E59008-F0FB-BB03-CAFB-3439816183C5}"/>
              </a:ext>
            </a:extLst>
          </p:cNvPr>
          <p:cNvSpPr txBox="1"/>
          <p:nvPr/>
        </p:nvSpPr>
        <p:spPr>
          <a:xfrm>
            <a:off x="233819" y="1221005"/>
            <a:ext cx="8208724" cy="6247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Section 3:  </a:t>
            </a:r>
            <a:r>
              <a:rPr kumimoji="0" lang="en-US" sz="1600" i="0" u="none" strike="noStrike" cap="none" spc="0" normalizeH="0" baseline="0" dirty="0">
                <a:ln>
                  <a:noFill/>
                </a:ln>
                <a:solidFill>
                  <a:srgbClr val="000000"/>
                </a:solidFill>
                <a:effectLst/>
                <a:uFillTx/>
                <a:latin typeface="+mn-lt"/>
                <a:ea typeface="+mn-ea"/>
                <a:cs typeface="+mn-cs"/>
                <a:sym typeface="Calibri"/>
              </a:rPr>
              <a:t>For each confirmed track</a:t>
            </a:r>
            <a:r>
              <a:rPr kumimoji="0" lang="en-US" sz="1600" b="1" i="0" u="none" strike="noStrike" cap="none" spc="0" normalizeH="0" baseline="0" dirty="0">
                <a:ln>
                  <a:noFill/>
                </a:ln>
                <a:solidFill>
                  <a:srgbClr val="000000"/>
                </a:solidFill>
                <a:effectLst/>
                <a:uFillTx/>
                <a:latin typeface="+mn-lt"/>
                <a:ea typeface="+mn-ea"/>
                <a:cs typeface="+mn-cs"/>
                <a:sym typeface="Calibri"/>
              </a:rPr>
              <a:t>,</a:t>
            </a:r>
          </a:p>
          <a:p>
            <a:pPr marL="0" marR="0" indent="0" algn="l" defTabSz="457200" rtl="0" fontAlgn="auto" latinLnBrk="0" hangingPunct="0">
              <a:lnSpc>
                <a:spcPct val="100000"/>
              </a:lnSpc>
              <a:spcBef>
                <a:spcPts val="0"/>
              </a:spcBef>
              <a:spcAft>
                <a:spcPts val="0"/>
              </a:spcAft>
              <a:buClrTx/>
              <a:buSzTx/>
              <a:buFontTx/>
              <a:buNone/>
              <a:tabLst/>
            </a:pPr>
            <a:endParaRPr lang="en-US" sz="1600" b="1"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Check if the actor is in the </a:t>
            </a:r>
            <a:r>
              <a:rPr lang="en-US" sz="1600" b="1" i="1" dirty="0"/>
              <a:t>same lane as of ego </a:t>
            </a:r>
            <a:r>
              <a:rPr lang="en-US" sz="1600" dirty="0"/>
              <a:t>and also the position (front or back)</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sz="1600" dirty="0"/>
              <a:t>If the actor on front:</a:t>
            </a:r>
          </a:p>
          <a:p>
            <a:pPr lvl="2"/>
            <a:r>
              <a:rPr lang="en-US" sz="1600" dirty="0"/>
              <a:t>	Check  the actor relative velocity and the if the ego velocity &lt; desired or (road speed).</a:t>
            </a:r>
          </a:p>
          <a:p>
            <a:pPr lvl="2"/>
            <a:r>
              <a:rPr lang="en-US" sz="1600" dirty="0"/>
              <a:t>	If yes, the ego intends to do a lane change according to the lane availability  </a:t>
            </a:r>
          </a:p>
          <a:p>
            <a:pPr marL="285750" lvl="2" indent="-285750">
              <a:buFont typeface="Wingdings" pitchFamily="2" charset="2"/>
              <a:buChar char="Ø"/>
            </a:pPr>
            <a:r>
              <a:rPr lang="en-US" sz="1600" dirty="0"/>
              <a:t>If the actor on the back:</a:t>
            </a:r>
          </a:p>
          <a:p>
            <a:pPr lvl="3"/>
            <a:r>
              <a:rPr lang="en-US" sz="1600" dirty="0"/>
              <a:t>	Ignore</a:t>
            </a:r>
          </a:p>
          <a:p>
            <a:pPr lvl="3"/>
            <a:endParaRPr lang="en-US" sz="1600" dirty="0"/>
          </a:p>
          <a:p>
            <a:pPr lvl="3"/>
            <a:endParaRPr lang="en-US" sz="1600" dirty="0"/>
          </a:p>
          <a:p>
            <a:pPr lvl="3"/>
            <a:r>
              <a:rPr lang="en-US" sz="1600" dirty="0"/>
              <a:t>For all other confirmed tracks and </a:t>
            </a:r>
            <a:r>
              <a:rPr lang="en-US" sz="1600" b="1" i="1" dirty="0"/>
              <a:t>not in the same lane as ego</a:t>
            </a:r>
            <a:r>
              <a:rPr lang="en-US" sz="1600" dirty="0"/>
              <a:t>:</a:t>
            </a:r>
          </a:p>
          <a:p>
            <a:pPr marL="285750" lvl="3" indent="-285750">
              <a:buFont typeface="Wingdings" pitchFamily="2" charset="2"/>
              <a:buChar char="Ø"/>
            </a:pPr>
            <a:r>
              <a:rPr lang="en-US" sz="1600" dirty="0"/>
              <a:t>Calculate Time to Collision ( TTC)</a:t>
            </a:r>
          </a:p>
          <a:p>
            <a:pPr lvl="3"/>
            <a:r>
              <a:rPr lang="en-US" sz="1600" dirty="0"/>
              <a:t>    TTC =  relative position/ abs(relative velocity) </a:t>
            </a:r>
          </a:p>
          <a:p>
            <a:pPr lvl="3"/>
            <a:endParaRPr lang="en-US" sz="1600" dirty="0"/>
          </a:p>
          <a:p>
            <a:pPr lvl="3"/>
            <a:r>
              <a:rPr lang="en-US" sz="1600" dirty="0"/>
              <a:t>      TTC &gt; 0  (Vehicle on the front (on left or right lane)</a:t>
            </a:r>
            <a:br>
              <a:rPr lang="en-US" sz="1600" dirty="0"/>
            </a:br>
            <a:r>
              <a:rPr lang="en-US" sz="1600" dirty="0"/>
              <a:t>      TTC &lt; 0  (Vehicle on the back-left or right lane) </a:t>
            </a:r>
          </a:p>
          <a:p>
            <a:pPr lvl="3"/>
            <a:endParaRPr lang="en-US" sz="1600" dirty="0"/>
          </a:p>
          <a:p>
            <a:pPr lvl="3"/>
            <a:endParaRPr lang="en-US" sz="1600" dirty="0"/>
          </a:p>
          <a:p>
            <a:pPr lvl="3"/>
            <a:endParaRPr lang="en-US" sz="1600" dirty="0"/>
          </a:p>
          <a:p>
            <a:pPr lvl="3"/>
            <a:endParaRPr lang="en-US" sz="1600" dirty="0"/>
          </a:p>
          <a:p>
            <a:pPr lvl="3"/>
            <a:endParaRPr lang="en-US" sz="1600" dirty="0"/>
          </a:p>
          <a:p>
            <a:pPr lvl="3"/>
            <a:endParaRPr lang="en-US" sz="1600"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kumimoji="0" lang="en-US" sz="1600" i="0" u="none" strike="noStrike" cap="none" spc="0" normalizeH="0" baseline="0" dirty="0">
              <a:ln>
                <a:noFill/>
              </a:ln>
              <a:solidFill>
                <a:srgbClr val="000000"/>
              </a:solidFill>
              <a:effectLst/>
              <a:uFillTx/>
              <a:latin typeface="+mn-lt"/>
              <a:ea typeface="+mn-ea"/>
              <a:cs typeface="+mn-cs"/>
              <a:sym typeface="Calibri"/>
            </a:endParaRPr>
          </a:p>
        </p:txBody>
      </p:sp>
      <p:pic>
        <p:nvPicPr>
          <p:cNvPr id="17" name="Picture 16">
            <a:extLst>
              <a:ext uri="{FF2B5EF4-FFF2-40B4-BE49-F238E27FC236}">
                <a16:creationId xmlns:a16="http://schemas.microsoft.com/office/drawing/2014/main" id="{BEBF4075-1973-559B-159B-BF0506D75F9F}"/>
              </a:ext>
            </a:extLst>
          </p:cNvPr>
          <p:cNvPicPr>
            <a:picLocks noChangeAspect="1"/>
          </p:cNvPicPr>
          <p:nvPr/>
        </p:nvPicPr>
        <p:blipFill rotWithShape="1">
          <a:blip r:embed="rId2"/>
          <a:srcRect b="35435"/>
          <a:stretch/>
        </p:blipFill>
        <p:spPr>
          <a:xfrm>
            <a:off x="6989968" y="3824578"/>
            <a:ext cx="4893057" cy="1565569"/>
          </a:xfrm>
          <a:prstGeom prst="rect">
            <a:avLst/>
          </a:prstGeom>
        </p:spPr>
      </p:pic>
      <p:sp>
        <p:nvSpPr>
          <p:cNvPr id="18" name="TextBox 17">
            <a:extLst>
              <a:ext uri="{FF2B5EF4-FFF2-40B4-BE49-F238E27FC236}">
                <a16:creationId xmlns:a16="http://schemas.microsoft.com/office/drawing/2014/main" id="{5135B661-24ED-3083-261F-1DBAAD2F20A6}"/>
              </a:ext>
            </a:extLst>
          </p:cNvPr>
          <p:cNvSpPr txBox="1"/>
          <p:nvPr/>
        </p:nvSpPr>
        <p:spPr>
          <a:xfrm>
            <a:off x="9760181" y="3975607"/>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19" name="TextBox 18">
            <a:extLst>
              <a:ext uri="{FF2B5EF4-FFF2-40B4-BE49-F238E27FC236}">
                <a16:creationId xmlns:a16="http://schemas.microsoft.com/office/drawing/2014/main" id="{CD056372-DA6D-B126-3DF4-BABA0925B2BA}"/>
              </a:ext>
            </a:extLst>
          </p:cNvPr>
          <p:cNvSpPr txBox="1"/>
          <p:nvPr/>
        </p:nvSpPr>
        <p:spPr>
          <a:xfrm>
            <a:off x="10186066" y="5478730"/>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
        <p:nvSpPr>
          <p:cNvPr id="21" name="TextBox 20">
            <a:extLst>
              <a:ext uri="{FF2B5EF4-FFF2-40B4-BE49-F238E27FC236}">
                <a16:creationId xmlns:a16="http://schemas.microsoft.com/office/drawing/2014/main" id="{02C5C681-48F0-4DA0-01CB-7DFBD43CD780}"/>
              </a:ext>
            </a:extLst>
          </p:cNvPr>
          <p:cNvSpPr txBox="1"/>
          <p:nvPr/>
        </p:nvSpPr>
        <p:spPr>
          <a:xfrm>
            <a:off x="7994011" y="1291622"/>
            <a:ext cx="3964170"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u="none" strike="noStrike" dirty="0">
                <a:solidFill>
                  <a:srgbClr val="555555"/>
                </a:solidFill>
                <a:effectLst/>
                <a:latin typeface="system-ui"/>
                <a:hlinkClick r:id="rId3"/>
              </a:rPr>
              <a:t>Time to Collision</a:t>
            </a:r>
            <a:r>
              <a:rPr lang="en-US" b="0" i="0" dirty="0">
                <a:solidFill>
                  <a:srgbClr val="333333"/>
                </a:solidFill>
                <a:effectLst/>
                <a:latin typeface="system-ui"/>
              </a:rPr>
              <a:t>. (TTC) means the time before a collision happens between involved vehicles/objects/subjects if their speeds would not change and taking into account their paths.</a:t>
            </a:r>
            <a:endParaRPr lang="en-US" dirty="0"/>
          </a:p>
        </p:txBody>
      </p:sp>
    </p:spTree>
    <p:extLst>
      <p:ext uri="{BB962C8B-B14F-4D97-AF65-F5344CB8AC3E}">
        <p14:creationId xmlns:p14="http://schemas.microsoft.com/office/powerpoint/2010/main" val="2708885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675-98C9-E2E9-CAC7-83F3D12BD00C}"/>
              </a:ext>
            </a:extLst>
          </p:cNvPr>
          <p:cNvPicPr>
            <a:picLocks noChangeAspect="1"/>
          </p:cNvPicPr>
          <p:nvPr/>
        </p:nvPicPr>
        <p:blipFill>
          <a:blip r:embed="rId2"/>
          <a:stretch>
            <a:fillRect/>
          </a:stretch>
        </p:blipFill>
        <p:spPr>
          <a:xfrm>
            <a:off x="7816688" y="1219489"/>
            <a:ext cx="3594524" cy="1781301"/>
          </a:xfrm>
          <a:prstGeom prst="rect">
            <a:avLst/>
          </a:prstGeom>
        </p:spPr>
      </p:pic>
      <p:sp>
        <p:nvSpPr>
          <p:cNvPr id="5" name="TextBox 4">
            <a:extLst>
              <a:ext uri="{FF2B5EF4-FFF2-40B4-BE49-F238E27FC236}">
                <a16:creationId xmlns:a16="http://schemas.microsoft.com/office/drawing/2014/main" id="{3A73F68B-375E-0D41-8550-DF49A9E547E7}"/>
              </a:ext>
            </a:extLst>
          </p:cNvPr>
          <p:cNvSpPr txBox="1"/>
          <p:nvPr/>
        </p:nvSpPr>
        <p:spPr>
          <a:xfrm>
            <a:off x="538619" y="1089764"/>
            <a:ext cx="10782756" cy="7294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Using Road boundaries and lane information: </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For each actor, </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Categorize the actors which are on the </a:t>
            </a:r>
            <a:r>
              <a:rPr lang="en-US" b="1" i="1" dirty="0"/>
              <a:t>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Sub categorize the actors into front and back of ego on the left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Calculate how fast the actor is moving with respect to ego</a:t>
            </a:r>
          </a:p>
          <a:p>
            <a:pPr marR="0" algn="l" defTabSz="457200" rtl="0" fontAlgn="auto" latinLnBrk="0" hangingPunct="0">
              <a:lnSpc>
                <a:spcPct val="100000"/>
              </a:lnSpc>
              <a:spcBef>
                <a:spcPts val="0"/>
              </a:spcBef>
              <a:spcAft>
                <a:spcPts val="0"/>
              </a:spcAft>
              <a:buClrTx/>
              <a:buSzTx/>
              <a:tabLst/>
            </a:pPr>
            <a:r>
              <a:rPr lang="en-US" dirty="0"/>
              <a:t>and calculate  TTC for the actor.</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If it is safe for the ego vehicle (TTC &gt; threshold / actor velocity speeding up / ego velocity less than the desired </a:t>
            </a:r>
          </a:p>
          <a:p>
            <a:pPr marR="0" algn="l" defTabSz="457200" rtl="0" fontAlgn="auto" latinLnBrk="0" hangingPunct="0">
              <a:lnSpc>
                <a:spcPct val="100000"/>
              </a:lnSpc>
              <a:spcBef>
                <a:spcPts val="0"/>
              </a:spcBef>
              <a:spcAft>
                <a:spcPts val="0"/>
              </a:spcAft>
              <a:buClrTx/>
              <a:buSzTx/>
              <a:tabLst/>
            </a:pPr>
            <a:r>
              <a:rPr lang="en-US" dirty="0"/>
              <a:t>Velocity)  with respect to all the actors on the left</a:t>
            </a:r>
          </a:p>
          <a:p>
            <a:pPr marR="0" algn="l" defTabSz="457200" rtl="0" fontAlgn="auto" latinLnBrk="0" hangingPunct="0">
              <a:lnSpc>
                <a:spcPct val="100000"/>
              </a:lnSpc>
              <a:spcBef>
                <a:spcPts val="0"/>
              </a:spcBef>
              <a:spcAft>
                <a:spcPts val="0"/>
              </a:spcAft>
              <a:buClrTx/>
              <a:buSzTx/>
              <a:tabLst/>
            </a:pPr>
            <a:r>
              <a:rPr lang="en-US" dirty="0"/>
              <a:t> - The ego vehicle can do a left lane change.</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Similarly, check the same conditions for all the actors for the </a:t>
            </a:r>
            <a:r>
              <a:rPr lang="en-US" b="1" i="1" dirty="0"/>
              <a:t>right lane</a:t>
            </a:r>
            <a:r>
              <a:rPr lang="en-US" dirty="0"/>
              <a:t>.</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safe with respect to either left lane or right lane, pass the lane change command.</a:t>
            </a:r>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r>
              <a:rPr lang="en-US" dirty="0"/>
              <a:t>If the conditions are suitable for both left lane and right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r>
              <a:rPr lang="en-US" dirty="0"/>
              <a:t>  The destination point and the high speed lane is given a preference to a particular lane</a:t>
            </a:r>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R="0" algn="l" defTabSz="457200" rtl="0" fontAlgn="auto" latinLnBrk="0" hangingPunct="0">
              <a:lnSpc>
                <a:spcPct val="100000"/>
              </a:lnSpc>
              <a:spcBef>
                <a:spcPts val="0"/>
              </a:spcBef>
              <a:spcAft>
                <a:spcPts val="0"/>
              </a:spcAft>
              <a:buClrTx/>
              <a:buSzTx/>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285750" marR="0" indent="-285750" algn="l" defTabSz="457200" rtl="0" fontAlgn="auto" latinLnBrk="0" hangingPunct="0">
              <a:lnSpc>
                <a:spcPct val="100000"/>
              </a:lnSpc>
              <a:spcBef>
                <a:spcPts val="0"/>
              </a:spcBef>
              <a:spcAft>
                <a:spcPts val="0"/>
              </a:spcAft>
              <a:buClrTx/>
              <a:buSzTx/>
              <a:buFont typeface="Wingdings" pitchFamily="2" charset="2"/>
              <a:buChar char="Ø"/>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p>
        </p:txBody>
      </p:sp>
      <p:sp>
        <p:nvSpPr>
          <p:cNvPr id="6" name="TextBox 5">
            <a:extLst>
              <a:ext uri="{FF2B5EF4-FFF2-40B4-BE49-F238E27FC236}">
                <a16:creationId xmlns:a16="http://schemas.microsoft.com/office/drawing/2014/main" id="{F0431B8C-955E-6183-D7B6-D29DC9AAE8D3}"/>
              </a:ext>
            </a:extLst>
          </p:cNvPr>
          <p:cNvSpPr txBox="1"/>
          <p:nvPr/>
        </p:nvSpPr>
        <p:spPr>
          <a:xfrm>
            <a:off x="9778653" y="1229364"/>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TTC_1 </a:t>
            </a:r>
          </a:p>
        </p:txBody>
      </p:sp>
      <p:sp>
        <p:nvSpPr>
          <p:cNvPr id="7" name="TextBox 6">
            <a:extLst>
              <a:ext uri="{FF2B5EF4-FFF2-40B4-BE49-F238E27FC236}">
                <a16:creationId xmlns:a16="http://schemas.microsoft.com/office/drawing/2014/main" id="{EBEF20F2-666D-0EF0-D02E-378E318DAF79}"/>
              </a:ext>
            </a:extLst>
          </p:cNvPr>
          <p:cNvSpPr txBox="1"/>
          <p:nvPr/>
        </p:nvSpPr>
        <p:spPr>
          <a:xfrm>
            <a:off x="9977579" y="2631462"/>
            <a:ext cx="72551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TTC_2 </a:t>
            </a:r>
          </a:p>
        </p:txBody>
      </p:sp>
    </p:spTree>
    <p:extLst>
      <p:ext uri="{BB962C8B-B14F-4D97-AF65-F5344CB8AC3E}">
        <p14:creationId xmlns:p14="http://schemas.microsoft.com/office/powerpoint/2010/main" val="36824734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873-275F-E1A3-6E8F-63646043A46D}"/>
              </a:ext>
            </a:extLst>
          </p:cNvPr>
          <p:cNvSpPr>
            <a:spLocks noGrp="1"/>
          </p:cNvSpPr>
          <p:nvPr>
            <p:ph type="title"/>
          </p:nvPr>
        </p:nvSpPr>
        <p:spPr/>
        <p:txBody>
          <a:bodyPr/>
          <a:lstStyle/>
          <a:p>
            <a:r>
              <a:rPr lang="en-US" dirty="0"/>
              <a:t>Trajectory Tracking and Control </a:t>
            </a:r>
          </a:p>
        </p:txBody>
      </p:sp>
      <p:sp>
        <p:nvSpPr>
          <p:cNvPr id="4" name="TextBox 3">
            <a:extLst>
              <a:ext uri="{FF2B5EF4-FFF2-40B4-BE49-F238E27FC236}">
                <a16:creationId xmlns:a16="http://schemas.microsoft.com/office/drawing/2014/main" id="{D2D4123F-9D7C-BC2F-527E-1020554467DE}"/>
              </a:ext>
            </a:extLst>
          </p:cNvPr>
          <p:cNvSpPr txBox="1"/>
          <p:nvPr/>
        </p:nvSpPr>
        <p:spPr>
          <a:xfrm>
            <a:off x="250520" y="1660912"/>
            <a:ext cx="28895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Lane Change Decision Making</a:t>
            </a:r>
          </a:p>
        </p:txBody>
      </p:sp>
      <p:sp>
        <p:nvSpPr>
          <p:cNvPr id="5" name="TextBox 4">
            <a:extLst>
              <a:ext uri="{FF2B5EF4-FFF2-40B4-BE49-F238E27FC236}">
                <a16:creationId xmlns:a16="http://schemas.microsoft.com/office/drawing/2014/main" id="{89D9F508-01D1-0671-75F5-21FB2E07BFE0}"/>
              </a:ext>
            </a:extLst>
          </p:cNvPr>
          <p:cNvSpPr txBox="1"/>
          <p:nvPr/>
        </p:nvSpPr>
        <p:spPr>
          <a:xfrm>
            <a:off x="250520" y="2150450"/>
            <a:ext cx="3206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Trajectory tracking and control</a:t>
            </a:r>
          </a:p>
        </p:txBody>
      </p:sp>
      <p:sp>
        <p:nvSpPr>
          <p:cNvPr id="6" name="TextBox 5">
            <a:extLst>
              <a:ext uri="{FF2B5EF4-FFF2-40B4-BE49-F238E27FC236}">
                <a16:creationId xmlns:a16="http://schemas.microsoft.com/office/drawing/2014/main" id="{02C8E92E-758E-0C0F-3677-781C967F993B}"/>
              </a:ext>
            </a:extLst>
          </p:cNvPr>
          <p:cNvSpPr txBox="1"/>
          <p:nvPr/>
        </p:nvSpPr>
        <p:spPr>
          <a:xfrm>
            <a:off x="3995803" y="1642617"/>
            <a:ext cx="5949862" cy="2308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With the current decision making  module,</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The trajectory tracking module is can be used to simulate trajectory tracking with different vehicle mass, different friction coefficient and trajectory curves. </a:t>
            </a:r>
          </a:p>
          <a:p>
            <a:pPr marL="0" marR="0" indent="0" algn="l" defTabSz="457200" rtl="0" fontAlgn="auto" latinLnBrk="0" hangingPunct="0">
              <a:lnSpc>
                <a:spcPct val="100000"/>
              </a:lnSpc>
              <a:spcBef>
                <a:spcPts val="0"/>
              </a:spcBef>
              <a:spcAft>
                <a:spcPts val="0"/>
              </a:spcAft>
              <a:buClrTx/>
              <a:buSzTx/>
              <a:buFontTx/>
              <a:buNone/>
              <a:tabLst/>
            </a:pPr>
            <a:r>
              <a:rPr lang="en-US" dirty="0"/>
              <a:t>Log data and Plot acceleration and jerk curves</a:t>
            </a: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Left Brace 7">
            <a:extLst>
              <a:ext uri="{FF2B5EF4-FFF2-40B4-BE49-F238E27FC236}">
                <a16:creationId xmlns:a16="http://schemas.microsoft.com/office/drawing/2014/main" id="{5709B5AB-08DE-CF74-8653-FA0FBB8400C2}"/>
              </a:ext>
            </a:extLst>
          </p:cNvPr>
          <p:cNvSpPr/>
          <p:nvPr/>
        </p:nvSpPr>
        <p:spPr>
          <a:xfrm>
            <a:off x="3369501" y="1540701"/>
            <a:ext cx="626302" cy="1659631"/>
          </a:xfrm>
          <a:prstGeom prst="leftBrac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6828941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92CD-9E0D-4FC8-6F5C-9102AB55013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C22E34F-409F-4735-3DC0-A0626FBAAE4E}"/>
              </a:ext>
            </a:extLst>
          </p:cNvPr>
          <p:cNvSpPr>
            <a:spLocks noGrp="1"/>
          </p:cNvSpPr>
          <p:nvPr>
            <p:ph type="body"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Faults:   We choose a few ASIL-D faults (like Tire pressure loss/impact of friction (snow conditions) and analyze which fault is crucial.</a:t>
            </a:r>
          </a:p>
          <a:p>
            <a:pPr marL="514350" indent="-514350">
              <a:buFont typeface="+mj-lt"/>
              <a:buAutoNum type="arabicPeriod"/>
            </a:pPr>
            <a:r>
              <a:rPr lang="en-US" sz="2000" dirty="0"/>
              <a:t>Ackermann steering fault.</a:t>
            </a:r>
          </a:p>
          <a:p>
            <a:pPr marL="514350" indent="-514350">
              <a:buFont typeface="+mj-lt"/>
              <a:buAutoNum type="arabicPeriod"/>
            </a:pPr>
            <a:r>
              <a:rPr lang="en-US" sz="2000" dirty="0"/>
              <a:t>Brake Sluggish response</a:t>
            </a:r>
          </a:p>
          <a:p>
            <a:pPr marL="514350" indent="-514350">
              <a:buFont typeface="+mj-lt"/>
              <a:buAutoNum type="arabicPeriod"/>
            </a:pPr>
            <a:r>
              <a:rPr lang="en-US" sz="2000" dirty="0"/>
              <a:t>Unintended acceleration/ loss of acceleration(lateral)</a:t>
            </a:r>
          </a:p>
          <a:p>
            <a:pPr marL="514350" indent="-514350">
              <a:buFont typeface="+mj-lt"/>
              <a:buAutoNum type="arabicPeriod"/>
            </a:pPr>
            <a:r>
              <a:rPr lang="en-US" sz="2000" dirty="0"/>
              <a:t>Tire blowout</a:t>
            </a:r>
          </a:p>
          <a:p>
            <a:pPr marL="0" indent="0">
              <a:buNone/>
            </a:pPr>
            <a:endParaRPr lang="en-US" sz="2000" dirty="0"/>
          </a:p>
          <a:p>
            <a:pPr marL="0" indent="0">
              <a:buNone/>
            </a:pPr>
            <a:r>
              <a:rPr lang="en-US" sz="2000" dirty="0"/>
              <a:t>We describe the redundancy needed for a road vehicle to meet certain safety goals.</a:t>
            </a:r>
          </a:p>
          <a:p>
            <a:pPr marL="514350" indent="-51435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5068856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1F12-52D5-30D6-AD36-C4CD1BE9A2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23F92-3511-D8F3-C440-713D6F21BF66}"/>
              </a:ext>
            </a:extLst>
          </p:cNvPr>
          <p:cNvPicPr>
            <a:picLocks noChangeAspect="1"/>
          </p:cNvPicPr>
          <p:nvPr/>
        </p:nvPicPr>
        <p:blipFill>
          <a:blip r:embed="rId2"/>
          <a:stretch>
            <a:fillRect/>
          </a:stretch>
        </p:blipFill>
        <p:spPr>
          <a:xfrm>
            <a:off x="105934" y="952732"/>
            <a:ext cx="3426914" cy="2603714"/>
          </a:xfrm>
          <a:prstGeom prst="rect">
            <a:avLst/>
          </a:prstGeom>
        </p:spPr>
      </p:pic>
      <p:pic>
        <p:nvPicPr>
          <p:cNvPr id="5" name="Picture 4">
            <a:extLst>
              <a:ext uri="{FF2B5EF4-FFF2-40B4-BE49-F238E27FC236}">
                <a16:creationId xmlns:a16="http://schemas.microsoft.com/office/drawing/2014/main" id="{E16B8E87-42DE-8A18-77EB-765F028CA584}"/>
              </a:ext>
            </a:extLst>
          </p:cNvPr>
          <p:cNvPicPr>
            <a:picLocks noChangeAspect="1"/>
          </p:cNvPicPr>
          <p:nvPr/>
        </p:nvPicPr>
        <p:blipFill>
          <a:blip r:embed="rId3"/>
          <a:stretch>
            <a:fillRect/>
          </a:stretch>
        </p:blipFill>
        <p:spPr>
          <a:xfrm flipH="1">
            <a:off x="3814395" y="1104705"/>
            <a:ext cx="4125842" cy="2952366"/>
          </a:xfrm>
          <a:prstGeom prst="rect">
            <a:avLst/>
          </a:prstGeom>
        </p:spPr>
      </p:pic>
      <p:pic>
        <p:nvPicPr>
          <p:cNvPr id="8" name="Picture 7">
            <a:extLst>
              <a:ext uri="{FF2B5EF4-FFF2-40B4-BE49-F238E27FC236}">
                <a16:creationId xmlns:a16="http://schemas.microsoft.com/office/drawing/2014/main" id="{AF4FB2BB-2E82-9BC5-0C46-03C2DB9463CD}"/>
              </a:ext>
            </a:extLst>
          </p:cNvPr>
          <p:cNvPicPr>
            <a:picLocks noChangeAspect="1"/>
          </p:cNvPicPr>
          <p:nvPr/>
        </p:nvPicPr>
        <p:blipFill>
          <a:blip r:embed="rId4"/>
          <a:stretch>
            <a:fillRect/>
          </a:stretch>
        </p:blipFill>
        <p:spPr>
          <a:xfrm>
            <a:off x="4089968" y="4131710"/>
            <a:ext cx="3062394" cy="2713126"/>
          </a:xfrm>
          <a:prstGeom prst="rect">
            <a:avLst/>
          </a:prstGeom>
        </p:spPr>
      </p:pic>
      <p:pic>
        <p:nvPicPr>
          <p:cNvPr id="9" name="Picture 8">
            <a:extLst>
              <a:ext uri="{FF2B5EF4-FFF2-40B4-BE49-F238E27FC236}">
                <a16:creationId xmlns:a16="http://schemas.microsoft.com/office/drawing/2014/main" id="{0A254D01-0421-CDEB-D025-59A39CE99E9D}"/>
              </a:ext>
            </a:extLst>
          </p:cNvPr>
          <p:cNvPicPr>
            <a:picLocks noChangeAspect="1"/>
          </p:cNvPicPr>
          <p:nvPr/>
        </p:nvPicPr>
        <p:blipFill>
          <a:blip r:embed="rId5"/>
          <a:stretch>
            <a:fillRect/>
          </a:stretch>
        </p:blipFill>
        <p:spPr>
          <a:xfrm>
            <a:off x="7904595" y="1104705"/>
            <a:ext cx="4006616" cy="2585322"/>
          </a:xfrm>
          <a:prstGeom prst="rect">
            <a:avLst/>
          </a:prstGeom>
        </p:spPr>
      </p:pic>
      <p:sp>
        <p:nvSpPr>
          <p:cNvPr id="11" name="Cross 10">
            <a:extLst>
              <a:ext uri="{FF2B5EF4-FFF2-40B4-BE49-F238E27FC236}">
                <a16:creationId xmlns:a16="http://schemas.microsoft.com/office/drawing/2014/main" id="{8977F8E9-63AD-6943-EDB9-C32BDD2C2D9C}"/>
              </a:ext>
            </a:extLst>
          </p:cNvPr>
          <p:cNvSpPr/>
          <p:nvPr/>
        </p:nvSpPr>
        <p:spPr>
          <a:xfrm>
            <a:off x="3329082" y="2155955"/>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Cross 11">
            <a:extLst>
              <a:ext uri="{FF2B5EF4-FFF2-40B4-BE49-F238E27FC236}">
                <a16:creationId xmlns:a16="http://schemas.microsoft.com/office/drawing/2014/main" id="{488376B1-37DF-9CC0-B6ED-BA71DA8B47A9}"/>
              </a:ext>
            </a:extLst>
          </p:cNvPr>
          <p:cNvSpPr/>
          <p:nvPr/>
        </p:nvSpPr>
        <p:spPr>
          <a:xfrm>
            <a:off x="7842473" y="2397366"/>
            <a:ext cx="485313" cy="482822"/>
          </a:xfrm>
          <a:prstGeom prst="plus">
            <a:avLst>
              <a:gd name="adj" fmla="val 4207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FFCF6212-CE29-7F6C-2FD5-01FCCFB34C2A}"/>
              </a:ext>
            </a:extLst>
          </p:cNvPr>
          <p:cNvSpPr txBox="1"/>
          <p:nvPr/>
        </p:nvSpPr>
        <p:spPr>
          <a:xfrm>
            <a:off x="1020616" y="3377017"/>
            <a:ext cx="159754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Target Potential</a:t>
            </a:r>
          </a:p>
        </p:txBody>
      </p:sp>
      <p:sp>
        <p:nvSpPr>
          <p:cNvPr id="14" name="TextBox 13">
            <a:extLst>
              <a:ext uri="{FF2B5EF4-FFF2-40B4-BE49-F238E27FC236}">
                <a16:creationId xmlns:a16="http://schemas.microsoft.com/office/drawing/2014/main" id="{2D360C08-A849-466A-CEBA-206F2B5CC2A5}"/>
              </a:ext>
            </a:extLst>
          </p:cNvPr>
          <p:cNvSpPr txBox="1"/>
          <p:nvPr/>
        </p:nvSpPr>
        <p:spPr>
          <a:xfrm>
            <a:off x="9297019" y="3687743"/>
            <a:ext cx="235737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Static obstacle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a:extLst>
              <a:ext uri="{FF2B5EF4-FFF2-40B4-BE49-F238E27FC236}">
                <a16:creationId xmlns:a16="http://schemas.microsoft.com/office/drawing/2014/main" id="{9D04156E-83FE-4A88-1346-8059E4328AC4}"/>
              </a:ext>
            </a:extLst>
          </p:cNvPr>
          <p:cNvSpPr txBox="1"/>
          <p:nvPr/>
        </p:nvSpPr>
        <p:spPr>
          <a:xfrm>
            <a:off x="5139455" y="3852446"/>
            <a:ext cx="147572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potential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58135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B7399E-41CA-64D3-AD89-69AAC0A05602}"/>
              </a:ext>
            </a:extLst>
          </p:cNvPr>
          <p:cNvSpPr txBox="1"/>
          <p:nvPr/>
        </p:nvSpPr>
        <p:spPr>
          <a:xfrm>
            <a:off x="466594" y="1120676"/>
            <a:ext cx="860225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dirty="0">
                <a:solidFill>
                  <a:srgbClr val="444444"/>
                </a:solidFill>
                <a:effectLst/>
                <a:latin typeface="Playfair Display" panose="020F0502020204030204" pitchFamily="34" charset="0"/>
              </a:rPr>
              <a:t>Lane Changing with Icy road conditions:</a:t>
            </a:r>
          </a:p>
          <a:p>
            <a:pPr algn="l"/>
            <a:endParaRPr lang="en-US" b="0" i="0" dirty="0">
              <a:solidFill>
                <a:srgbClr val="444444"/>
              </a:solidFill>
              <a:effectLst/>
              <a:latin typeface="Playfair Display" panose="020F0502020204030204" pitchFamily="34" charset="0"/>
            </a:endParaRPr>
          </a:p>
          <a:p>
            <a:pPr algn="l"/>
            <a:r>
              <a:rPr lang="en-US" b="0" i="0" dirty="0">
                <a:solidFill>
                  <a:srgbClr val="6C6C6C"/>
                </a:solidFill>
                <a:effectLst/>
                <a:latin typeface="Poppins" panose="020B0604020202020204" pitchFamily="34" charset="0"/>
              </a:rPr>
              <a:t>Increase your following distance an extra 10 seconds when driving on icy, slippery surfaces. On four-lane highways, stay in the lane that is the most cleared of snow. Avoid changing lanes due to the potential of losing control over snow build up between lanes.</a:t>
            </a:r>
          </a:p>
          <a:p>
            <a:br>
              <a:rPr lang="en-US" dirty="0"/>
            </a:br>
            <a:endParaRPr lang="en-US" dirty="0"/>
          </a:p>
        </p:txBody>
      </p:sp>
      <p:pic>
        <p:nvPicPr>
          <p:cNvPr id="3074" name="Picture 2" descr="Winter Storm Watch continues as snow falls piles on passes | KOMO">
            <a:extLst>
              <a:ext uri="{FF2B5EF4-FFF2-40B4-BE49-F238E27FC236}">
                <a16:creationId xmlns:a16="http://schemas.microsoft.com/office/drawing/2014/main" id="{D965557A-0B0A-8FB1-AFD5-B29C87CC1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7" y="3319396"/>
            <a:ext cx="5090384" cy="28594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6529FC-EDC3-EF44-0FF2-132D6C4DE3FC}"/>
              </a:ext>
            </a:extLst>
          </p:cNvPr>
          <p:cNvSpPr txBox="1"/>
          <p:nvPr/>
        </p:nvSpPr>
        <p:spPr>
          <a:xfrm>
            <a:off x="6141281" y="3429000"/>
            <a:ext cx="5855125"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Two parallel lanes have different friction coefficient.</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In this case, one lane has a different potential than the other.</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207447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183-8BD2-2CEA-7304-D0A06F00A11F}"/>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21053F67-53E4-FC31-AEFF-F241773582F4}"/>
              </a:ext>
            </a:extLst>
          </p:cNvPr>
          <p:cNvSpPr>
            <a:spLocks noGrp="1"/>
          </p:cNvSpPr>
          <p:nvPr>
            <p:ph type="body" idx="1"/>
          </p:nvPr>
        </p:nvSpPr>
        <p:spPr>
          <a:xfrm>
            <a:off x="838200" y="894556"/>
            <a:ext cx="10515600" cy="5068888"/>
          </a:xfrm>
        </p:spPr>
        <p:txBody>
          <a:bodyPr/>
          <a:lstStyle/>
          <a:p>
            <a:r>
              <a:rPr lang="en-US" dirty="0"/>
              <a:t>State flow diagram to show different rules in the current decision. Making module.</a:t>
            </a:r>
          </a:p>
          <a:p>
            <a:endParaRPr lang="en-US" dirty="0"/>
          </a:p>
          <a:p>
            <a:r>
              <a:rPr lang="en-US" dirty="0"/>
              <a:t>Explain the trajectory generation in dynamic APF.</a:t>
            </a:r>
          </a:p>
          <a:p>
            <a:endParaRPr lang="en-US" dirty="0"/>
          </a:p>
          <a:p>
            <a:r>
              <a:rPr lang="en-US" dirty="0"/>
              <a:t>How APF can handle this slippery road situation better than the rule based (if rules for slippery conditions are also incorporated) </a:t>
            </a:r>
          </a:p>
          <a:p>
            <a:endParaRPr lang="en-US" dirty="0"/>
          </a:p>
          <a:p>
            <a:endParaRPr lang="en-US" dirty="0"/>
          </a:p>
          <a:p>
            <a:endParaRPr lang="en-US" dirty="0"/>
          </a:p>
        </p:txBody>
      </p:sp>
    </p:spTree>
    <p:extLst>
      <p:ext uri="{BB962C8B-B14F-4D97-AF65-F5344CB8AC3E}">
        <p14:creationId xmlns:p14="http://schemas.microsoft.com/office/powerpoint/2010/main" val="16172201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193-DBDB-45C7-8E13-D82F040BF0AA}"/>
              </a:ext>
            </a:extLst>
          </p:cNvPr>
          <p:cNvSpPr>
            <a:spLocks noGrp="1"/>
          </p:cNvSpPr>
          <p:nvPr>
            <p:ph type="title"/>
          </p:nvPr>
        </p:nvSpPr>
        <p:spPr/>
        <p:txBody>
          <a:bodyPr/>
          <a:lstStyle/>
          <a:p>
            <a:r>
              <a:rPr lang="en-US" dirty="0"/>
              <a:t>Ideas</a:t>
            </a:r>
          </a:p>
        </p:txBody>
      </p:sp>
      <p:pic>
        <p:nvPicPr>
          <p:cNvPr id="7" name="Picture 6">
            <a:extLst>
              <a:ext uri="{FF2B5EF4-FFF2-40B4-BE49-F238E27FC236}">
                <a16:creationId xmlns:a16="http://schemas.microsoft.com/office/drawing/2014/main" id="{EC6106C0-7C46-4E05-B333-C4339D95929F}"/>
              </a:ext>
            </a:extLst>
          </p:cNvPr>
          <p:cNvPicPr>
            <a:picLocks noChangeAspect="1"/>
          </p:cNvPicPr>
          <p:nvPr/>
        </p:nvPicPr>
        <p:blipFill>
          <a:blip r:embed="rId2"/>
          <a:stretch>
            <a:fillRect/>
          </a:stretch>
        </p:blipFill>
        <p:spPr>
          <a:xfrm>
            <a:off x="633551" y="1967978"/>
            <a:ext cx="3183847" cy="1985148"/>
          </a:xfrm>
          <a:prstGeom prst="rect">
            <a:avLst/>
          </a:prstGeom>
        </p:spPr>
      </p:pic>
      <p:pic>
        <p:nvPicPr>
          <p:cNvPr id="9" name="Picture 8">
            <a:extLst>
              <a:ext uri="{FF2B5EF4-FFF2-40B4-BE49-F238E27FC236}">
                <a16:creationId xmlns:a16="http://schemas.microsoft.com/office/drawing/2014/main" id="{46682562-0CFE-4146-85EB-3BEA03FFD8C6}"/>
              </a:ext>
            </a:extLst>
          </p:cNvPr>
          <p:cNvPicPr>
            <a:picLocks noChangeAspect="1"/>
          </p:cNvPicPr>
          <p:nvPr/>
        </p:nvPicPr>
        <p:blipFill>
          <a:blip r:embed="rId3"/>
          <a:stretch>
            <a:fillRect/>
          </a:stretch>
        </p:blipFill>
        <p:spPr>
          <a:xfrm>
            <a:off x="633551" y="4131994"/>
            <a:ext cx="3073195" cy="1305804"/>
          </a:xfrm>
          <a:prstGeom prst="rect">
            <a:avLst/>
          </a:prstGeom>
        </p:spPr>
      </p:pic>
      <p:sp>
        <p:nvSpPr>
          <p:cNvPr id="10" name="TextBox 9">
            <a:extLst>
              <a:ext uri="{FF2B5EF4-FFF2-40B4-BE49-F238E27FC236}">
                <a16:creationId xmlns:a16="http://schemas.microsoft.com/office/drawing/2014/main" id="{8A0D0D0B-A480-4164-AA45-A66784C84564}"/>
              </a:ext>
            </a:extLst>
          </p:cNvPr>
          <p:cNvSpPr txBox="1"/>
          <p:nvPr/>
        </p:nvSpPr>
        <p:spPr>
          <a:xfrm>
            <a:off x="633551" y="1065318"/>
            <a:ext cx="81105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Road adhesion coefficient as a function of vehicle velocity and thickness of water film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2EAE374B-999E-48B3-8F5F-C230C4C8BB18}"/>
              </a:ext>
            </a:extLst>
          </p:cNvPr>
          <p:cNvSpPr txBox="1"/>
          <p:nvPr/>
        </p:nvSpPr>
        <p:spPr>
          <a:xfrm>
            <a:off x="473124" y="5948964"/>
            <a:ext cx="421570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Safe longitudinal lane change distance based on conditions - optimization </a:t>
            </a:r>
          </a:p>
        </p:txBody>
      </p:sp>
      <p:pic>
        <p:nvPicPr>
          <p:cNvPr id="3" name="Picture 2">
            <a:extLst>
              <a:ext uri="{FF2B5EF4-FFF2-40B4-BE49-F238E27FC236}">
                <a16:creationId xmlns:a16="http://schemas.microsoft.com/office/drawing/2014/main" id="{C1B167FA-87BB-D20C-469E-A9CE643CA695}"/>
              </a:ext>
            </a:extLst>
          </p:cNvPr>
          <p:cNvPicPr>
            <a:picLocks noChangeAspect="1"/>
          </p:cNvPicPr>
          <p:nvPr/>
        </p:nvPicPr>
        <p:blipFill>
          <a:blip r:embed="rId4"/>
          <a:stretch>
            <a:fillRect/>
          </a:stretch>
        </p:blipFill>
        <p:spPr>
          <a:xfrm>
            <a:off x="4379332" y="1456666"/>
            <a:ext cx="2969321" cy="2864811"/>
          </a:xfrm>
          <a:prstGeom prst="rect">
            <a:avLst/>
          </a:prstGeom>
        </p:spPr>
      </p:pic>
      <p:pic>
        <p:nvPicPr>
          <p:cNvPr id="5" name="Picture 4">
            <a:extLst>
              <a:ext uri="{FF2B5EF4-FFF2-40B4-BE49-F238E27FC236}">
                <a16:creationId xmlns:a16="http://schemas.microsoft.com/office/drawing/2014/main" id="{754EA214-4C1A-E856-01A8-0D8E5FA0B34E}"/>
              </a:ext>
            </a:extLst>
          </p:cNvPr>
          <p:cNvPicPr>
            <a:picLocks noChangeAspect="1"/>
          </p:cNvPicPr>
          <p:nvPr/>
        </p:nvPicPr>
        <p:blipFill>
          <a:blip r:embed="rId5"/>
          <a:stretch>
            <a:fillRect/>
          </a:stretch>
        </p:blipFill>
        <p:spPr>
          <a:xfrm>
            <a:off x="7651491" y="1680812"/>
            <a:ext cx="3886200" cy="2606160"/>
          </a:xfrm>
          <a:prstGeom prst="rect">
            <a:avLst/>
          </a:prstGeom>
        </p:spPr>
      </p:pic>
      <p:pic>
        <p:nvPicPr>
          <p:cNvPr id="6" name="Picture 5">
            <a:extLst>
              <a:ext uri="{FF2B5EF4-FFF2-40B4-BE49-F238E27FC236}">
                <a16:creationId xmlns:a16="http://schemas.microsoft.com/office/drawing/2014/main" id="{4E9B7E4B-B034-0341-F32D-7C582BB3F25D}"/>
              </a:ext>
            </a:extLst>
          </p:cNvPr>
          <p:cNvPicPr>
            <a:picLocks noChangeAspect="1"/>
          </p:cNvPicPr>
          <p:nvPr/>
        </p:nvPicPr>
        <p:blipFill>
          <a:blip r:embed="rId6"/>
          <a:stretch>
            <a:fillRect/>
          </a:stretch>
        </p:blipFill>
        <p:spPr>
          <a:xfrm>
            <a:off x="4584441" y="4579669"/>
            <a:ext cx="3067050" cy="2187316"/>
          </a:xfrm>
          <a:prstGeom prst="rect">
            <a:avLst/>
          </a:prstGeom>
        </p:spPr>
      </p:pic>
    </p:spTree>
    <p:extLst>
      <p:ext uri="{BB962C8B-B14F-4D97-AF65-F5344CB8AC3E}">
        <p14:creationId xmlns:p14="http://schemas.microsoft.com/office/powerpoint/2010/main" val="763903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D522-D017-A6C2-067D-9DB5C721EF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696105-E974-E4DE-D592-C1BD70691E16}"/>
              </a:ext>
            </a:extLst>
          </p:cNvPr>
          <p:cNvSpPr>
            <a:spLocks noGrp="1"/>
          </p:cNvSpPr>
          <p:nvPr>
            <p:ph type="body" idx="1"/>
          </p:nvPr>
        </p:nvSpPr>
        <p:spPr>
          <a:xfrm>
            <a:off x="669073" y="1108075"/>
            <a:ext cx="10684727" cy="5068888"/>
          </a:xfrm>
        </p:spPr>
        <p:txBody>
          <a:bodyPr>
            <a:normAutofit lnSpcReduction="10000"/>
          </a:bodyPr>
          <a:lstStyle/>
          <a:p>
            <a:pPr marL="0" indent="0">
              <a:buNone/>
            </a:pPr>
            <a:r>
              <a:rPr lang="en-US" sz="2000" dirty="0"/>
              <a:t>Models to start with:  </a:t>
            </a:r>
          </a:p>
          <a:p>
            <a:pPr marL="457200" indent="-457200">
              <a:buFont typeface="+mj-lt"/>
              <a:buAutoNum type="arabicPeriod"/>
            </a:pPr>
            <a:r>
              <a:rPr lang="en-US" sz="2000" dirty="0"/>
              <a:t>Two-track dynamics with dug-off tire model</a:t>
            </a:r>
          </a:p>
          <a:p>
            <a:pPr marL="457200" indent="-457200">
              <a:buFont typeface="+mj-lt"/>
              <a:buAutoNum type="arabicPeriod"/>
            </a:pPr>
            <a:r>
              <a:rPr lang="en-US" sz="2000" dirty="0"/>
              <a:t>Powertrain: FWD  single motor open differential (Including the entire drive shaft dynamics) (for chevy bolt)</a:t>
            </a:r>
          </a:p>
          <a:p>
            <a:pPr marL="457200" indent="-457200">
              <a:buFont typeface="+mj-lt"/>
              <a:buAutoNum type="arabicPeriod"/>
            </a:pPr>
            <a:r>
              <a:rPr lang="en-US" sz="2000" dirty="0"/>
              <a:t>TTC-based decision logic and quintic polynomial trajectory for a lane change in presence of dynamic actors</a:t>
            </a:r>
          </a:p>
          <a:p>
            <a:pPr marL="457200" indent="-457200">
              <a:buFont typeface="+mj-lt"/>
              <a:buAutoNum type="arabicPeriod"/>
            </a:pPr>
            <a:endParaRPr lang="en-US" sz="2000" dirty="0"/>
          </a:p>
          <a:p>
            <a:pPr marL="0" indent="0">
              <a:buNone/>
            </a:pPr>
            <a:r>
              <a:rPr lang="en-US" sz="2000" dirty="0"/>
              <a:t>The influence of these parameters on the resulting autonomous vehicle control system and vehicle motion is important.</a:t>
            </a:r>
          </a:p>
          <a:p>
            <a:r>
              <a:rPr lang="en-US" sz="2000" dirty="0"/>
              <a:t>How well the chosen vehicle configuration ( with these uncertainties) performs the lane change in the presence of dynamic actors? (lane change feasibility). Also analyze the comfort for occupants in terms of parameters – ax, ay, and yaw acceleration. </a:t>
            </a:r>
          </a:p>
          <a:p>
            <a:r>
              <a:rPr lang="en-US" sz="2000" dirty="0"/>
              <a:t>Perform sensitivity analysis.</a:t>
            </a:r>
          </a:p>
          <a:p>
            <a:r>
              <a:rPr lang="en-US" sz="2000" dirty="0"/>
              <a:t>Recommend possible changes in the decision logic, and vehicle configuration(torque split, lateral dynamics) which can satisfy the uncertainties for a safe lane change.</a:t>
            </a:r>
          </a:p>
          <a:p>
            <a:pPr marL="457200" indent="-457200">
              <a:buFont typeface="+mj-lt"/>
              <a:buAutoNum type="arabicPeriod"/>
            </a:pPr>
            <a:endParaRPr lang="en-US" sz="2800" dirty="0"/>
          </a:p>
          <a:p>
            <a:endParaRPr lang="en-US" dirty="0"/>
          </a:p>
        </p:txBody>
      </p:sp>
    </p:spTree>
    <p:extLst>
      <p:ext uri="{BB962C8B-B14F-4D97-AF65-F5344CB8AC3E}">
        <p14:creationId xmlns:p14="http://schemas.microsoft.com/office/powerpoint/2010/main" val="38357445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87F-9DB5-42C6-B248-CA83093FA185}"/>
              </a:ext>
            </a:extLst>
          </p:cNvPr>
          <p:cNvSpPr>
            <a:spLocks noGrp="1"/>
          </p:cNvSpPr>
          <p:nvPr>
            <p:ph type="title"/>
          </p:nvPr>
        </p:nvSpPr>
        <p:spPr/>
        <p:txBody>
          <a:bodyPr>
            <a:normAutofit/>
          </a:bodyPr>
          <a:lstStyle/>
          <a:p>
            <a:r>
              <a:rPr lang="en-US" sz="1800" dirty="0"/>
              <a:t>Parameters that are critical for lane changes during challenging weather conditions</a:t>
            </a:r>
          </a:p>
        </p:txBody>
      </p:sp>
      <p:sp>
        <p:nvSpPr>
          <p:cNvPr id="5" name="TextBox 4">
            <a:extLst>
              <a:ext uri="{FF2B5EF4-FFF2-40B4-BE49-F238E27FC236}">
                <a16:creationId xmlns:a16="http://schemas.microsoft.com/office/drawing/2014/main" id="{DE0295E5-F5A0-4DDD-A4F8-394B6772E807}"/>
              </a:ext>
            </a:extLst>
          </p:cNvPr>
          <p:cNvSpPr txBox="1"/>
          <p:nvPr/>
        </p:nvSpPr>
        <p:spPr>
          <a:xfrm>
            <a:off x="646272" y="2142218"/>
            <a:ext cx="943252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a:p>
            <a:pPr marL="171450" indent="-171450" algn="l">
              <a:buFont typeface="Arial" panose="020B0604020202020204" pitchFamily="34" charset="0"/>
              <a:buChar char="•"/>
            </a:pPr>
            <a:endParaRPr lang="en-US" sz="1100" b="0" i="0" dirty="0">
              <a:solidFill>
                <a:srgbClr val="374151"/>
              </a:solidFill>
              <a:effectLst/>
              <a:latin typeface="Söhne"/>
            </a:endParaRPr>
          </a:p>
        </p:txBody>
      </p:sp>
      <p:sp>
        <p:nvSpPr>
          <p:cNvPr id="6" name="Rectangle: Rounded Corners 5">
            <a:extLst>
              <a:ext uri="{FF2B5EF4-FFF2-40B4-BE49-F238E27FC236}">
                <a16:creationId xmlns:a16="http://schemas.microsoft.com/office/drawing/2014/main" id="{80B29C25-A5AE-4230-B6B7-6915C23EAF12}"/>
              </a:ext>
            </a:extLst>
          </p:cNvPr>
          <p:cNvSpPr/>
          <p:nvPr/>
        </p:nvSpPr>
        <p:spPr>
          <a:xfrm>
            <a:off x="1265961" y="2731187"/>
            <a:ext cx="3494955" cy="112370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Traction control </a:t>
            </a:r>
          </a:p>
          <a:p>
            <a:pPr algn="ctr"/>
            <a:endParaRPr lang="en-US" sz="1200" b="1" i="0" dirty="0">
              <a:solidFill>
                <a:srgbClr val="0070C0"/>
              </a:solidFill>
              <a:effectLst/>
              <a:latin typeface="Söhne"/>
            </a:endParaRPr>
          </a:p>
          <a:p>
            <a:r>
              <a:rPr lang="en-US" sz="1200" dirty="0">
                <a:solidFill>
                  <a:srgbClr val="0070C0"/>
                </a:solidFill>
                <a:latin typeface="Söhne"/>
              </a:rPr>
              <a:t>Reliable traction system requirement </a:t>
            </a:r>
          </a:p>
          <a:p>
            <a:r>
              <a:rPr lang="en-US" sz="1200" b="0" i="0" dirty="0">
                <a:solidFill>
                  <a:srgbClr val="0070C0"/>
                </a:solidFill>
                <a:effectLst/>
                <a:latin typeface="Söhne"/>
              </a:rPr>
              <a:t>Monitor</a:t>
            </a:r>
            <a:r>
              <a:rPr lang="en-US" sz="1200" dirty="0">
                <a:solidFill>
                  <a:srgbClr val="0070C0"/>
                </a:solidFill>
                <a:latin typeface="Söhne"/>
              </a:rPr>
              <a:t>ing wheel slip and adjusting motor’s power output.</a:t>
            </a:r>
          </a:p>
        </p:txBody>
      </p:sp>
      <p:sp>
        <p:nvSpPr>
          <p:cNvPr id="7" name="Rectangle: Rounded Corners 6">
            <a:extLst>
              <a:ext uri="{FF2B5EF4-FFF2-40B4-BE49-F238E27FC236}">
                <a16:creationId xmlns:a16="http://schemas.microsoft.com/office/drawing/2014/main" id="{ED042370-5212-48E6-8F3E-7AEB0FE6B3DF}"/>
              </a:ext>
            </a:extLst>
          </p:cNvPr>
          <p:cNvSpPr/>
          <p:nvPr/>
        </p:nvSpPr>
        <p:spPr>
          <a:xfrm>
            <a:off x="1657303" y="1344682"/>
            <a:ext cx="2731784"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dirty="0">
                <a:solidFill>
                  <a:srgbClr val="0070C0"/>
                </a:solidFill>
                <a:latin typeface="Söhne"/>
              </a:rPr>
              <a:t>Vehicle Speed</a:t>
            </a:r>
          </a:p>
          <a:p>
            <a:pPr marL="171450" indent="-171450" algn="l">
              <a:buFont typeface="Arial" panose="020B0604020202020204" pitchFamily="34" charset="0"/>
              <a:buChar char="•"/>
            </a:pPr>
            <a:endParaRPr lang="en-US" sz="1200" b="0" i="0" dirty="0">
              <a:solidFill>
                <a:srgbClr val="0070C0"/>
              </a:solidFill>
              <a:effectLst/>
              <a:latin typeface="Söhne"/>
            </a:endParaRPr>
          </a:p>
          <a:p>
            <a:pPr algn="l"/>
            <a:r>
              <a:rPr lang="en-US" sz="1200" dirty="0">
                <a:solidFill>
                  <a:srgbClr val="0070C0"/>
                </a:solidFill>
                <a:latin typeface="Söhne"/>
              </a:rPr>
              <a:t>Vehicle speed adjustment based on the road conditions </a:t>
            </a:r>
          </a:p>
        </p:txBody>
      </p:sp>
      <p:sp>
        <p:nvSpPr>
          <p:cNvPr id="8" name="Rectangle: Rounded Corners 7">
            <a:extLst>
              <a:ext uri="{FF2B5EF4-FFF2-40B4-BE49-F238E27FC236}">
                <a16:creationId xmlns:a16="http://schemas.microsoft.com/office/drawing/2014/main" id="{A2E247C8-242C-4213-A64E-2E94EFBE8B2D}"/>
              </a:ext>
            </a:extLst>
          </p:cNvPr>
          <p:cNvSpPr/>
          <p:nvPr/>
        </p:nvSpPr>
        <p:spPr>
          <a:xfrm>
            <a:off x="1265962" y="5612023"/>
            <a:ext cx="3514466" cy="851292"/>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Steering and braking</a:t>
            </a:r>
          </a:p>
          <a:p>
            <a:r>
              <a:rPr lang="en-US" sz="1200" b="0" i="0" dirty="0">
                <a:solidFill>
                  <a:srgbClr val="0070C0"/>
                </a:solidFill>
                <a:effectLst/>
                <a:latin typeface="Söhne"/>
              </a:rPr>
              <a:t> Adjusting the steering and braking commands/ pressure to maintain control.</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9" name="Rectangle: Rounded Corners 8">
            <a:extLst>
              <a:ext uri="{FF2B5EF4-FFF2-40B4-BE49-F238E27FC236}">
                <a16:creationId xmlns:a16="http://schemas.microsoft.com/office/drawing/2014/main" id="{23D47097-2E60-47EA-8D3C-9D74D44776A1}"/>
              </a:ext>
            </a:extLst>
          </p:cNvPr>
          <p:cNvSpPr/>
          <p:nvPr/>
        </p:nvSpPr>
        <p:spPr>
          <a:xfrm>
            <a:off x="6703572" y="3750523"/>
            <a:ext cx="3898318" cy="91939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Road information</a:t>
            </a:r>
          </a:p>
          <a:p>
            <a:pPr marL="171450" indent="-171450" algn="l">
              <a:buFont typeface="Arial" panose="020B0604020202020204" pitchFamily="34" charset="0"/>
              <a:buChar char="•"/>
            </a:pPr>
            <a:endParaRPr lang="en-US" sz="1200" dirty="0">
              <a:solidFill>
                <a:srgbClr val="374151"/>
              </a:solidFill>
              <a:latin typeface="Söhne"/>
            </a:endParaRPr>
          </a:p>
          <a:p>
            <a:pPr algn="l"/>
            <a:r>
              <a:rPr lang="en-US" sz="1200" b="0" i="0" dirty="0">
                <a:solidFill>
                  <a:srgbClr val="374151"/>
                </a:solidFill>
                <a:effectLst/>
                <a:latin typeface="Söhne"/>
              </a:rPr>
              <a:t>Access to updated </a:t>
            </a:r>
            <a:r>
              <a:rPr lang="en-US" sz="1200" dirty="0">
                <a:solidFill>
                  <a:srgbClr val="374151"/>
                </a:solidFill>
                <a:latin typeface="Söhne"/>
              </a:rPr>
              <a:t>road information to adjust its behavior to ensure a safe journey.</a:t>
            </a:r>
          </a:p>
        </p:txBody>
      </p:sp>
      <p:sp>
        <p:nvSpPr>
          <p:cNvPr id="10" name="Rectangle: Rounded Corners 9">
            <a:extLst>
              <a:ext uri="{FF2B5EF4-FFF2-40B4-BE49-F238E27FC236}">
                <a16:creationId xmlns:a16="http://schemas.microsoft.com/office/drawing/2014/main" id="{66875BB6-64F1-477D-B1EF-ADD480A2220E}"/>
              </a:ext>
            </a:extLst>
          </p:cNvPr>
          <p:cNvSpPr/>
          <p:nvPr/>
        </p:nvSpPr>
        <p:spPr>
          <a:xfrm>
            <a:off x="1427298" y="4218581"/>
            <a:ext cx="3172282" cy="105560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0070C0"/>
                </a:solidFill>
                <a:effectLst/>
                <a:latin typeface="Söhne"/>
              </a:rPr>
              <a:t>Vehicle </a:t>
            </a:r>
            <a:r>
              <a:rPr lang="en-US" sz="1200" b="1" dirty="0">
                <a:solidFill>
                  <a:srgbClr val="0070C0"/>
                </a:solidFill>
                <a:latin typeface="Söhne"/>
              </a:rPr>
              <a:t>D</a:t>
            </a:r>
            <a:r>
              <a:rPr lang="en-US" sz="1200" b="1" i="0" dirty="0">
                <a:solidFill>
                  <a:srgbClr val="0070C0"/>
                </a:solidFill>
                <a:effectLst/>
                <a:latin typeface="Söhne"/>
              </a:rPr>
              <a:t>ynamics</a:t>
            </a:r>
            <a:endParaRPr lang="en-US" sz="1200" dirty="0">
              <a:solidFill>
                <a:srgbClr val="0070C0"/>
              </a:solidFill>
              <a:latin typeface="Söhne"/>
            </a:endParaRPr>
          </a:p>
          <a:p>
            <a:r>
              <a:rPr lang="en-US" sz="1200" b="0" i="0" dirty="0">
                <a:solidFill>
                  <a:srgbClr val="0070C0"/>
                </a:solidFill>
                <a:effectLst/>
                <a:latin typeface="Söhne"/>
              </a:rPr>
              <a:t>Vehicle mass distribution</a:t>
            </a:r>
          </a:p>
          <a:p>
            <a:r>
              <a:rPr lang="en-US" sz="1200" dirty="0">
                <a:solidFill>
                  <a:srgbClr val="0070C0"/>
                </a:solidFill>
                <a:latin typeface="Söhne"/>
              </a:rPr>
              <a:t>Tire road friction </a:t>
            </a:r>
          </a:p>
          <a:p>
            <a:r>
              <a:rPr lang="en-US" sz="1200" b="0" i="0" dirty="0">
                <a:solidFill>
                  <a:srgbClr val="0070C0"/>
                </a:solidFill>
                <a:effectLst/>
                <a:latin typeface="Söhne"/>
              </a:rPr>
              <a:t>Torque control for wheels</a:t>
            </a:r>
          </a:p>
          <a:p>
            <a:pPr marL="171450" indent="-171450" algn="l">
              <a:buFont typeface="Arial" panose="020B0604020202020204" pitchFamily="34" charset="0"/>
              <a:buChar char="•"/>
            </a:pPr>
            <a:endParaRPr lang="en-US" sz="800" b="0" i="0" dirty="0">
              <a:solidFill>
                <a:srgbClr val="0070C0"/>
              </a:solidFill>
              <a:effectLst/>
              <a:latin typeface="Söhne"/>
            </a:endParaRPr>
          </a:p>
        </p:txBody>
      </p:sp>
      <p:sp>
        <p:nvSpPr>
          <p:cNvPr id="11" name="Rectangle: Rounded Corners 10">
            <a:extLst>
              <a:ext uri="{FF2B5EF4-FFF2-40B4-BE49-F238E27FC236}">
                <a16:creationId xmlns:a16="http://schemas.microsoft.com/office/drawing/2014/main" id="{84F125CD-B052-42C7-9397-1B66E62D7C2C}"/>
              </a:ext>
            </a:extLst>
          </p:cNvPr>
          <p:cNvSpPr/>
          <p:nvPr/>
        </p:nvSpPr>
        <p:spPr>
          <a:xfrm>
            <a:off x="6989367" y="2442300"/>
            <a:ext cx="3089429" cy="7150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ctr"/>
            <a:r>
              <a:rPr lang="en-US" sz="1200" b="1" i="0" dirty="0">
                <a:solidFill>
                  <a:srgbClr val="374151"/>
                </a:solidFill>
                <a:effectLst/>
                <a:latin typeface="Söhne"/>
              </a:rPr>
              <a:t>Sensor performance</a:t>
            </a:r>
          </a:p>
          <a:p>
            <a:pPr algn="l"/>
            <a:r>
              <a:rPr lang="en-US" sz="1200" b="0" i="0" dirty="0">
                <a:solidFill>
                  <a:srgbClr val="374151"/>
                </a:solidFill>
                <a:effectLst/>
                <a:latin typeface="Söhne"/>
              </a:rPr>
              <a:t>Accurate detection in the presence of adverse weather conditions</a:t>
            </a:r>
          </a:p>
        </p:txBody>
      </p:sp>
    </p:spTree>
    <p:extLst>
      <p:ext uri="{BB962C8B-B14F-4D97-AF65-F5344CB8AC3E}">
        <p14:creationId xmlns:p14="http://schemas.microsoft.com/office/powerpoint/2010/main" val="30923134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AC0-3E01-6500-992E-55F621AB059C}"/>
              </a:ext>
            </a:extLst>
          </p:cNvPr>
          <p:cNvSpPr>
            <a:spLocks noGrp="1"/>
          </p:cNvSpPr>
          <p:nvPr>
            <p:ph type="title"/>
          </p:nvPr>
        </p:nvSpPr>
        <p:spPr>
          <a:xfrm>
            <a:off x="838200" y="159493"/>
            <a:ext cx="7537740" cy="52154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7B9C986-4F04-118C-7748-BAA86C2D62CD}"/>
              </a:ext>
            </a:extLst>
          </p:cNvPr>
          <p:cNvSpPr>
            <a:spLocks noGrp="1"/>
          </p:cNvSpPr>
          <p:nvPr>
            <p:ph type="body" idx="1"/>
          </p:nvPr>
        </p:nvSpPr>
        <p:spPr/>
        <p:txBody>
          <a:bodyPr/>
          <a:lstStyle/>
          <a:p>
            <a:r>
              <a:rPr lang="en-US" dirty="0"/>
              <a:t>Highway Challenge for </a:t>
            </a:r>
            <a:r>
              <a:rPr lang="en-US" dirty="0" err="1"/>
              <a:t>AutoDrive</a:t>
            </a:r>
            <a:r>
              <a:rPr lang="en-US" dirty="0"/>
              <a:t> 2 requirements.</a:t>
            </a:r>
          </a:p>
          <a:p>
            <a:pPr marL="514350" indent="-514350">
              <a:buFont typeface="+mj-lt"/>
              <a:buAutoNum type="arabicPeriod"/>
            </a:pPr>
            <a:r>
              <a:rPr lang="en-US" dirty="0"/>
              <a:t> Vehicle needs to avoid the static obstacle ( road barricades) and change the lane. </a:t>
            </a:r>
          </a:p>
          <a:p>
            <a:pPr marL="514350" indent="-514350">
              <a:buFont typeface="+mj-lt"/>
              <a:buAutoNum type="arabicPeriod"/>
            </a:pPr>
            <a:endParaRPr lang="en-US" dirty="0"/>
          </a:p>
          <a:p>
            <a:r>
              <a:rPr lang="en-US" dirty="0"/>
              <a:t>Current plan:</a:t>
            </a:r>
          </a:p>
          <a:p>
            <a:r>
              <a:rPr lang="en-US" dirty="0"/>
              <a:t>Working on lane change algorithm for dynamic actors/ static actors.</a:t>
            </a:r>
          </a:p>
          <a:p>
            <a:r>
              <a:rPr lang="en-US" dirty="0"/>
              <a:t> Various lane change trajectories</a:t>
            </a:r>
          </a:p>
        </p:txBody>
      </p:sp>
    </p:spTree>
    <p:extLst>
      <p:ext uri="{BB962C8B-B14F-4D97-AF65-F5344CB8AC3E}">
        <p14:creationId xmlns:p14="http://schemas.microsoft.com/office/powerpoint/2010/main" val="2351654052"/>
      </p:ext>
    </p:extLst>
  </p:cSld>
  <p:clrMapOvr>
    <a:masterClrMapping/>
  </p:clrMapOvr>
  <p:transition spd="med"/>
</p:sld>
</file>

<file path=ppt/theme/theme1.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SU PowerPoint template">
  <a:themeElements>
    <a:clrScheme name="OSU PowerPoint templat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SU PowerPoint template">
      <a:majorFont>
        <a:latin typeface="Helvetica"/>
        <a:ea typeface="Helvetica"/>
        <a:cs typeface="Helvetica"/>
      </a:majorFont>
      <a:minorFont>
        <a:latin typeface="Calibri"/>
        <a:ea typeface="Calibri"/>
        <a:cs typeface="Calibri"/>
      </a:minorFont>
    </a:fontScheme>
    <a:fmtScheme name="OSU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23c8a0b-953f-4d8c-a257-ac423643ab08">
      <Terms xmlns="http://schemas.microsoft.com/office/infopath/2007/PartnerControls"/>
    </lcf76f155ced4ddcb4097134ff3c332f>
    <SharedWithUsers xmlns="546d9947-4387-4d11-affd-66848ef54e55">
      <UserInfo>
        <DisplayName/>
        <AccountId xsi:nil="true"/>
        <AccountType/>
      </UserInfo>
    </SharedWithUsers>
    <TaxCatchAll xmlns="546d9947-4387-4d11-affd-66848ef54e5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B69ED157ABE34B9A6B74D5674C4453" ma:contentTypeVersion="16" ma:contentTypeDescription="Create a new document." ma:contentTypeScope="" ma:versionID="34a995a4cc9a69900658010e9ec92a89">
  <xsd:schema xmlns:xsd="http://www.w3.org/2001/XMLSchema" xmlns:xs="http://www.w3.org/2001/XMLSchema" xmlns:p="http://schemas.microsoft.com/office/2006/metadata/properties" xmlns:ns2="b23c8a0b-953f-4d8c-a257-ac423643ab08" xmlns:ns3="546d9947-4387-4d11-affd-66848ef54e55" targetNamespace="http://schemas.microsoft.com/office/2006/metadata/properties" ma:root="true" ma:fieldsID="9aa78c55400d14df0b31f052dfc9ae63" ns2:_="" ns3:_="">
    <xsd:import namespace="b23c8a0b-953f-4d8c-a257-ac423643ab08"/>
    <xsd:import namespace="546d9947-4387-4d11-affd-66848ef54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c8a0b-953f-4d8c-a257-ac423643a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947-4387-4d11-affd-66848ef54e5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40c077-e5fb-4752-8455-1b379e2fc011}" ma:internalName="TaxCatchAll" ma:showField="CatchAllData" ma:web="546d9947-4387-4d11-affd-66848ef54e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40AEF2-C38B-4BDD-ADE4-02196A952CDB}">
  <ds:schemaRefs>
    <ds:schemaRef ds:uri="http://schemas.microsoft.com/sharepoint/v3/contenttype/forms"/>
  </ds:schemaRefs>
</ds:datastoreItem>
</file>

<file path=customXml/itemProps2.xml><?xml version="1.0" encoding="utf-8"?>
<ds:datastoreItem xmlns:ds="http://schemas.openxmlformats.org/officeDocument/2006/customXml" ds:itemID="{F50FEDA6-2D0C-41AD-80AE-A326BF3EB01C}">
  <ds:schemaRefs>
    <ds:schemaRef ds:uri="http://purl.org/dc/elements/1.1/"/>
    <ds:schemaRef ds:uri="http://www.w3.org/XML/1998/namespace"/>
    <ds:schemaRef ds:uri="b23c8a0b-953f-4d8c-a257-ac423643ab08"/>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46d9947-4387-4d11-affd-66848ef54e55"/>
  </ds:schemaRefs>
</ds:datastoreItem>
</file>

<file path=customXml/itemProps3.xml><?xml version="1.0" encoding="utf-8"?>
<ds:datastoreItem xmlns:ds="http://schemas.openxmlformats.org/officeDocument/2006/customXml" ds:itemID="{C1A3ED09-C982-4611-A714-E04E8044F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c8a0b-953f-4d8c-a257-ac423643ab08"/>
    <ds:schemaRef ds:uri="546d9947-4387-4d11-affd-66848ef54e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21906</TotalTime>
  <Words>4334</Words>
  <Application>Microsoft Macintosh PowerPoint</Application>
  <PresentationFormat>Widescreen</PresentationFormat>
  <Paragraphs>454</Paragraphs>
  <Slides>52</Slides>
  <Notes>1</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52</vt:i4>
      </vt:variant>
    </vt:vector>
  </HeadingPairs>
  <TitlesOfParts>
    <vt:vector size="74" baseType="lpstr">
      <vt:lpstr>AdvPS8E82</vt:lpstr>
      <vt:lpstr>AdvTimes</vt:lpstr>
      <vt:lpstr>Arial</vt:lpstr>
      <vt:lpstr>Calibri</vt:lpstr>
      <vt:lpstr>Calibri Light</vt:lpstr>
      <vt:lpstr>Cambria Math</vt:lpstr>
      <vt:lpstr>ElsevierGulliver</vt:lpstr>
      <vt:lpstr>NimbusRomNo9L</vt:lpstr>
      <vt:lpstr>Open Sans</vt:lpstr>
      <vt:lpstr>Playfair Display</vt:lpstr>
      <vt:lpstr>Poppins</vt:lpstr>
      <vt:lpstr>Söhne</vt:lpstr>
      <vt:lpstr>system-ui</vt:lpstr>
      <vt:lpstr>Times</vt:lpstr>
      <vt:lpstr>Times New Roman</vt:lpstr>
      <vt:lpstr>Times New Roman,Bold</vt:lpstr>
      <vt:lpstr>Times New Roman,Italic</vt:lpstr>
      <vt:lpstr>TimesNewRomanPS</vt:lpstr>
      <vt:lpstr>TimesNewRomanPSMT</vt:lpstr>
      <vt:lpstr>URWPalladioL</vt:lpstr>
      <vt:lpstr>Wingdings</vt:lpstr>
      <vt:lpstr>OSU PowerPoint template</vt:lpstr>
      <vt:lpstr>PowerPoint Presentation</vt:lpstr>
      <vt:lpstr>PowerPoint Presentation</vt:lpstr>
      <vt:lpstr>PowerPoint Presentation</vt:lpstr>
      <vt:lpstr>PowerPoint Presentation</vt:lpstr>
      <vt:lpstr>PowerPoint Presentation</vt:lpstr>
      <vt:lpstr>Ideas</vt:lpstr>
      <vt:lpstr>PowerPoint Presentation</vt:lpstr>
      <vt:lpstr>Parameters that are critical for lane changes during challenging weather conditions</vt:lpstr>
      <vt:lpstr>PowerPoint Presentation</vt:lpstr>
      <vt:lpstr>PowerPoint Presentation</vt:lpstr>
      <vt:lpstr>Highway Lane Change development framework</vt:lpstr>
      <vt:lpstr>Developing lane change algorithm in the presence of dynamic actors.</vt:lpstr>
      <vt:lpstr>  Current Work: </vt:lpstr>
      <vt:lpstr>Current software architecture </vt:lpstr>
      <vt:lpstr>Effect of environment and vehicle uncertainties on lane change maneuver </vt:lpstr>
      <vt:lpstr> </vt:lpstr>
      <vt:lpstr>Vehicle Model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Lane Changes with safety</vt:lpstr>
      <vt:lpstr>PowerPoint Presentation</vt:lpstr>
      <vt:lpstr>Artificial Potential Field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Equations for APF (Implementation)</vt:lpstr>
      <vt:lpstr>Tasks</vt:lpstr>
      <vt:lpstr>Rule based Lane change planner</vt:lpstr>
      <vt:lpstr>PowerPoint Presentation</vt:lpstr>
      <vt:lpstr>PowerPoint Presentation</vt:lpstr>
      <vt:lpstr>PowerPoint Presentation</vt:lpstr>
      <vt:lpstr>Trajectory Tracking and Control </vt:lpstr>
      <vt:lpstr>PowerPoint Presentation</vt:lpstr>
      <vt:lpstr>PowerPoint Presentation</vt:lpstr>
      <vt:lpstr>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Sulake, Sandeep</cp:lastModifiedBy>
  <cp:revision>91</cp:revision>
  <dcterms:modified xsi:type="dcterms:W3CDTF">2023-02-22T20:25:58Z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0x0101008DB69ED157ABE34B9A6B74D5674C4453</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